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30"/>
  </p:notesMasterIdLst>
  <p:sldIdLst>
    <p:sldId id="417" r:id="rId3"/>
    <p:sldId id="376" r:id="rId4"/>
    <p:sldId id="379" r:id="rId5"/>
    <p:sldId id="378" r:id="rId6"/>
    <p:sldId id="380" r:id="rId7"/>
    <p:sldId id="381" r:id="rId8"/>
    <p:sldId id="382" r:id="rId9"/>
    <p:sldId id="383" r:id="rId10"/>
    <p:sldId id="384" r:id="rId11"/>
    <p:sldId id="385" r:id="rId12"/>
    <p:sldId id="386" r:id="rId13"/>
    <p:sldId id="387" r:id="rId14"/>
    <p:sldId id="388" r:id="rId15"/>
    <p:sldId id="389" r:id="rId16"/>
    <p:sldId id="390" r:id="rId17"/>
    <p:sldId id="391" r:id="rId18"/>
    <p:sldId id="392" r:id="rId19"/>
    <p:sldId id="393" r:id="rId20"/>
    <p:sldId id="394" r:id="rId21"/>
    <p:sldId id="395" r:id="rId22"/>
    <p:sldId id="400" r:id="rId23"/>
    <p:sldId id="396" r:id="rId24"/>
    <p:sldId id="403" r:id="rId25"/>
    <p:sldId id="404" r:id="rId26"/>
    <p:sldId id="405" r:id="rId27"/>
    <p:sldId id="397" r:id="rId28"/>
    <p:sldId id="35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738" y="6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E656D5-6977-464C-B382-A435C4435706}"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5C8292B4-F5E7-4593-8076-E6C8AE939692}">
      <dgm:prSet phldrT="[Text]"/>
      <dgm:spPr/>
      <dgm:t>
        <a:bodyPr/>
        <a:lstStyle/>
        <a:p>
          <a:r>
            <a:rPr lang="ar-EG" b="1" dirty="0"/>
            <a:t>عناصر قياس أداء نظام الرى</a:t>
          </a:r>
          <a:endParaRPr lang="en-US" b="1" dirty="0"/>
        </a:p>
      </dgm:t>
    </dgm:pt>
    <dgm:pt modelId="{C4950F7D-1DEC-4C9F-AB6E-8152D3EA225E}" type="parTrans" cxnId="{DB8C9EB4-2D7B-442C-A379-00D8230DB9DC}">
      <dgm:prSet/>
      <dgm:spPr/>
      <dgm:t>
        <a:bodyPr/>
        <a:lstStyle/>
        <a:p>
          <a:endParaRPr lang="en-US"/>
        </a:p>
      </dgm:t>
    </dgm:pt>
    <dgm:pt modelId="{61D1E258-2227-4DBD-AB85-A2F78C6E4270}" type="sibTrans" cxnId="{DB8C9EB4-2D7B-442C-A379-00D8230DB9DC}">
      <dgm:prSet/>
      <dgm:spPr/>
      <dgm:t>
        <a:bodyPr/>
        <a:lstStyle/>
        <a:p>
          <a:endParaRPr lang="en-US"/>
        </a:p>
      </dgm:t>
    </dgm:pt>
    <dgm:pt modelId="{68571C6F-7EE2-42C1-B9E3-4609A1BCD8CA}">
      <dgm:prSet phldrT="[Text]"/>
      <dgm:spPr/>
      <dgm:t>
        <a:bodyPr/>
        <a:lstStyle/>
        <a:p>
          <a:r>
            <a:rPr lang="ar-EG" dirty="0"/>
            <a:t>كفاءة نظام الرى</a:t>
          </a:r>
          <a:endParaRPr lang="en-US" dirty="0"/>
        </a:p>
      </dgm:t>
    </dgm:pt>
    <dgm:pt modelId="{097C96A4-61AB-421A-A176-515418B74654}" type="parTrans" cxnId="{01E915B7-A425-407C-BF7F-65E38DBC4304}">
      <dgm:prSet/>
      <dgm:spPr/>
      <dgm:t>
        <a:bodyPr/>
        <a:lstStyle/>
        <a:p>
          <a:endParaRPr lang="en-US"/>
        </a:p>
      </dgm:t>
    </dgm:pt>
    <dgm:pt modelId="{E2DAD84F-3A45-4CB4-B4A8-44767D003505}" type="sibTrans" cxnId="{01E915B7-A425-407C-BF7F-65E38DBC4304}">
      <dgm:prSet/>
      <dgm:spPr/>
      <dgm:t>
        <a:bodyPr/>
        <a:lstStyle/>
        <a:p>
          <a:endParaRPr lang="en-US"/>
        </a:p>
      </dgm:t>
    </dgm:pt>
    <dgm:pt modelId="{E8F96650-D6D2-4963-9C6A-8361DF3001C2}">
      <dgm:prSet phldrT="[Text]"/>
      <dgm:spPr/>
      <dgm:t>
        <a:bodyPr/>
        <a:lstStyle/>
        <a:p>
          <a:r>
            <a:rPr lang="ar-EG" dirty="0"/>
            <a:t>انتظامية توزيع المياه</a:t>
          </a:r>
          <a:endParaRPr lang="en-US" dirty="0"/>
        </a:p>
      </dgm:t>
    </dgm:pt>
    <dgm:pt modelId="{66981709-6BE6-4FF7-8488-7E88C347478C}" type="parTrans" cxnId="{7BB2FC5B-095D-42F4-9301-A1B551F2ADBB}">
      <dgm:prSet/>
      <dgm:spPr/>
      <dgm:t>
        <a:bodyPr/>
        <a:lstStyle/>
        <a:p>
          <a:endParaRPr lang="en-US"/>
        </a:p>
      </dgm:t>
    </dgm:pt>
    <dgm:pt modelId="{F1A30A6A-7A23-438E-B1AA-BD2DE664EE89}" type="sibTrans" cxnId="{7BB2FC5B-095D-42F4-9301-A1B551F2ADBB}">
      <dgm:prSet/>
      <dgm:spPr/>
      <dgm:t>
        <a:bodyPr/>
        <a:lstStyle/>
        <a:p>
          <a:endParaRPr lang="en-US"/>
        </a:p>
      </dgm:t>
    </dgm:pt>
    <dgm:pt modelId="{6EA3DA2A-F2D6-4D7B-BC9F-D2389165ACB2}" type="pres">
      <dgm:prSet presAssocID="{1FE656D5-6977-464C-B382-A435C4435706}" presName="diagram" presStyleCnt="0">
        <dgm:presLayoutVars>
          <dgm:chPref val="1"/>
          <dgm:dir/>
          <dgm:animOne val="branch"/>
          <dgm:animLvl val="lvl"/>
          <dgm:resizeHandles/>
        </dgm:presLayoutVars>
      </dgm:prSet>
      <dgm:spPr/>
    </dgm:pt>
    <dgm:pt modelId="{1CFBC356-E7C3-4219-B46B-1951BDD5FFD4}" type="pres">
      <dgm:prSet presAssocID="{5C8292B4-F5E7-4593-8076-E6C8AE939692}" presName="root" presStyleCnt="0"/>
      <dgm:spPr/>
    </dgm:pt>
    <dgm:pt modelId="{C36191B6-AD3C-481D-A6D4-6EC020B571F7}" type="pres">
      <dgm:prSet presAssocID="{5C8292B4-F5E7-4593-8076-E6C8AE939692}" presName="rootComposite" presStyleCnt="0"/>
      <dgm:spPr/>
    </dgm:pt>
    <dgm:pt modelId="{B1C1007F-0E74-410D-9699-6D5F2319CCFB}" type="pres">
      <dgm:prSet presAssocID="{5C8292B4-F5E7-4593-8076-E6C8AE939692}" presName="rootText" presStyleLbl="node1" presStyleIdx="0" presStyleCnt="1" custScaleX="236309" custLinFactNeighborX="-32820" custLinFactNeighborY="-8795"/>
      <dgm:spPr/>
    </dgm:pt>
    <dgm:pt modelId="{B01B80BB-C91D-4B39-8E6E-4CDF526F8DFD}" type="pres">
      <dgm:prSet presAssocID="{5C8292B4-F5E7-4593-8076-E6C8AE939692}" presName="rootConnector" presStyleLbl="node1" presStyleIdx="0" presStyleCnt="1"/>
      <dgm:spPr/>
    </dgm:pt>
    <dgm:pt modelId="{43528195-6F50-4C8D-AFF5-2E86B5C4D3AB}" type="pres">
      <dgm:prSet presAssocID="{5C8292B4-F5E7-4593-8076-E6C8AE939692}" presName="childShape" presStyleCnt="0"/>
      <dgm:spPr/>
    </dgm:pt>
    <dgm:pt modelId="{C0E8EEAF-649B-4DD2-A0EF-B784124944E2}" type="pres">
      <dgm:prSet presAssocID="{097C96A4-61AB-421A-A176-515418B74654}" presName="Name13" presStyleLbl="parChTrans1D2" presStyleIdx="0" presStyleCnt="2"/>
      <dgm:spPr/>
    </dgm:pt>
    <dgm:pt modelId="{43B11328-6FC2-47F3-B4B3-7272F3F5FE89}" type="pres">
      <dgm:prSet presAssocID="{68571C6F-7EE2-42C1-B9E3-4609A1BCD8CA}" presName="childText" presStyleLbl="bgAcc1" presStyleIdx="0" presStyleCnt="2" custScaleX="151078">
        <dgm:presLayoutVars>
          <dgm:bulletEnabled val="1"/>
        </dgm:presLayoutVars>
      </dgm:prSet>
      <dgm:spPr/>
    </dgm:pt>
    <dgm:pt modelId="{462741AE-7DBE-4088-8018-8EE51FF7D336}" type="pres">
      <dgm:prSet presAssocID="{66981709-6BE6-4FF7-8488-7E88C347478C}" presName="Name13" presStyleLbl="parChTrans1D2" presStyleIdx="1" presStyleCnt="2"/>
      <dgm:spPr/>
    </dgm:pt>
    <dgm:pt modelId="{70C685E5-9734-47D0-8AF6-A2BC8580ADD0}" type="pres">
      <dgm:prSet presAssocID="{E8F96650-D6D2-4963-9C6A-8361DF3001C2}" presName="childText" presStyleLbl="bgAcc1" presStyleIdx="1" presStyleCnt="2" custScaleX="151078">
        <dgm:presLayoutVars>
          <dgm:bulletEnabled val="1"/>
        </dgm:presLayoutVars>
      </dgm:prSet>
      <dgm:spPr/>
    </dgm:pt>
  </dgm:ptLst>
  <dgm:cxnLst>
    <dgm:cxn modelId="{E8D1B81B-2B6A-45EB-B144-3319A2162778}" type="presOf" srcId="{68571C6F-7EE2-42C1-B9E3-4609A1BCD8CA}" destId="{43B11328-6FC2-47F3-B4B3-7272F3F5FE89}" srcOrd="0" destOrd="0" presId="urn:microsoft.com/office/officeart/2005/8/layout/hierarchy3"/>
    <dgm:cxn modelId="{440B1E23-7F8C-44C9-B1B7-29251C2C3B1A}" type="presOf" srcId="{5C8292B4-F5E7-4593-8076-E6C8AE939692}" destId="{B01B80BB-C91D-4B39-8E6E-4CDF526F8DFD}" srcOrd="1" destOrd="0" presId="urn:microsoft.com/office/officeart/2005/8/layout/hierarchy3"/>
    <dgm:cxn modelId="{0A825624-8505-4044-96E5-C93F31CF896E}" type="presOf" srcId="{E8F96650-D6D2-4963-9C6A-8361DF3001C2}" destId="{70C685E5-9734-47D0-8AF6-A2BC8580ADD0}" srcOrd="0" destOrd="0" presId="urn:microsoft.com/office/officeart/2005/8/layout/hierarchy3"/>
    <dgm:cxn modelId="{287CEB33-3E73-4997-8CDD-58C9159EE079}" type="presOf" srcId="{66981709-6BE6-4FF7-8488-7E88C347478C}" destId="{462741AE-7DBE-4088-8018-8EE51FF7D336}" srcOrd="0" destOrd="0" presId="urn:microsoft.com/office/officeart/2005/8/layout/hierarchy3"/>
    <dgm:cxn modelId="{7BB2FC5B-095D-42F4-9301-A1B551F2ADBB}" srcId="{5C8292B4-F5E7-4593-8076-E6C8AE939692}" destId="{E8F96650-D6D2-4963-9C6A-8361DF3001C2}" srcOrd="1" destOrd="0" parTransId="{66981709-6BE6-4FF7-8488-7E88C347478C}" sibTransId="{F1A30A6A-7A23-438E-B1AA-BD2DE664EE89}"/>
    <dgm:cxn modelId="{AB061C5E-EEF0-4A98-89C7-58DDD61F93DF}" type="presOf" srcId="{1FE656D5-6977-464C-B382-A435C4435706}" destId="{6EA3DA2A-F2D6-4D7B-BC9F-D2389165ACB2}" srcOrd="0" destOrd="0" presId="urn:microsoft.com/office/officeart/2005/8/layout/hierarchy3"/>
    <dgm:cxn modelId="{B88107B0-D070-4F25-A92D-E5745D0CE566}" type="presOf" srcId="{097C96A4-61AB-421A-A176-515418B74654}" destId="{C0E8EEAF-649B-4DD2-A0EF-B784124944E2}" srcOrd="0" destOrd="0" presId="urn:microsoft.com/office/officeart/2005/8/layout/hierarchy3"/>
    <dgm:cxn modelId="{DB8C9EB4-2D7B-442C-A379-00D8230DB9DC}" srcId="{1FE656D5-6977-464C-B382-A435C4435706}" destId="{5C8292B4-F5E7-4593-8076-E6C8AE939692}" srcOrd="0" destOrd="0" parTransId="{C4950F7D-1DEC-4C9F-AB6E-8152D3EA225E}" sibTransId="{61D1E258-2227-4DBD-AB85-A2F78C6E4270}"/>
    <dgm:cxn modelId="{01E915B7-A425-407C-BF7F-65E38DBC4304}" srcId="{5C8292B4-F5E7-4593-8076-E6C8AE939692}" destId="{68571C6F-7EE2-42C1-B9E3-4609A1BCD8CA}" srcOrd="0" destOrd="0" parTransId="{097C96A4-61AB-421A-A176-515418B74654}" sibTransId="{E2DAD84F-3A45-4CB4-B4A8-44767D003505}"/>
    <dgm:cxn modelId="{AE817EBE-3B88-48E0-BB36-515D4866A43A}" type="presOf" srcId="{5C8292B4-F5E7-4593-8076-E6C8AE939692}" destId="{B1C1007F-0E74-410D-9699-6D5F2319CCFB}" srcOrd="0" destOrd="0" presId="urn:microsoft.com/office/officeart/2005/8/layout/hierarchy3"/>
    <dgm:cxn modelId="{37FA0557-C0F6-4507-9CCB-2A5ADE3D6BF2}" type="presParOf" srcId="{6EA3DA2A-F2D6-4D7B-BC9F-D2389165ACB2}" destId="{1CFBC356-E7C3-4219-B46B-1951BDD5FFD4}" srcOrd="0" destOrd="0" presId="urn:microsoft.com/office/officeart/2005/8/layout/hierarchy3"/>
    <dgm:cxn modelId="{941BC961-B8A4-41BF-BADE-A3CCC1BD9CF1}" type="presParOf" srcId="{1CFBC356-E7C3-4219-B46B-1951BDD5FFD4}" destId="{C36191B6-AD3C-481D-A6D4-6EC020B571F7}" srcOrd="0" destOrd="0" presId="urn:microsoft.com/office/officeart/2005/8/layout/hierarchy3"/>
    <dgm:cxn modelId="{256DD318-44A7-460C-8346-415D94E2A750}" type="presParOf" srcId="{C36191B6-AD3C-481D-A6D4-6EC020B571F7}" destId="{B1C1007F-0E74-410D-9699-6D5F2319CCFB}" srcOrd="0" destOrd="0" presId="urn:microsoft.com/office/officeart/2005/8/layout/hierarchy3"/>
    <dgm:cxn modelId="{1C910C35-DA59-4845-A814-13E79F335A65}" type="presParOf" srcId="{C36191B6-AD3C-481D-A6D4-6EC020B571F7}" destId="{B01B80BB-C91D-4B39-8E6E-4CDF526F8DFD}" srcOrd="1" destOrd="0" presId="urn:microsoft.com/office/officeart/2005/8/layout/hierarchy3"/>
    <dgm:cxn modelId="{0D0E34D8-1A91-4C0D-9FCD-B76B25493301}" type="presParOf" srcId="{1CFBC356-E7C3-4219-B46B-1951BDD5FFD4}" destId="{43528195-6F50-4C8D-AFF5-2E86B5C4D3AB}" srcOrd="1" destOrd="0" presId="urn:microsoft.com/office/officeart/2005/8/layout/hierarchy3"/>
    <dgm:cxn modelId="{FBA7CB6B-D068-4818-A284-BDA007E23C59}" type="presParOf" srcId="{43528195-6F50-4C8D-AFF5-2E86B5C4D3AB}" destId="{C0E8EEAF-649B-4DD2-A0EF-B784124944E2}" srcOrd="0" destOrd="0" presId="urn:microsoft.com/office/officeart/2005/8/layout/hierarchy3"/>
    <dgm:cxn modelId="{5829D229-223F-4CA8-897A-F9D7A92190A0}" type="presParOf" srcId="{43528195-6F50-4C8D-AFF5-2E86B5C4D3AB}" destId="{43B11328-6FC2-47F3-B4B3-7272F3F5FE89}" srcOrd="1" destOrd="0" presId="urn:microsoft.com/office/officeart/2005/8/layout/hierarchy3"/>
    <dgm:cxn modelId="{4A3DB7B1-EE94-4F69-B235-C559A8797380}" type="presParOf" srcId="{43528195-6F50-4C8D-AFF5-2E86B5C4D3AB}" destId="{462741AE-7DBE-4088-8018-8EE51FF7D336}" srcOrd="2" destOrd="0" presId="urn:microsoft.com/office/officeart/2005/8/layout/hierarchy3"/>
    <dgm:cxn modelId="{4BAC56EC-5C26-4296-A8DB-DBF0ECE1A387}" type="presParOf" srcId="{43528195-6F50-4C8D-AFF5-2E86B5C4D3AB}" destId="{70C685E5-9734-47D0-8AF6-A2BC8580ADD0}"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C1007F-0E74-410D-9699-6D5F2319CCFB}">
      <dsp:nvSpPr>
        <dsp:cNvPr id="0" name=""/>
        <dsp:cNvSpPr/>
      </dsp:nvSpPr>
      <dsp:spPr>
        <a:xfrm>
          <a:off x="0" y="0"/>
          <a:ext cx="5486430" cy="116085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55880" rIns="83820" bIns="55880" numCol="1" spcCol="1270" anchor="ctr" anchorCtr="0">
          <a:noAutofit/>
        </a:bodyPr>
        <a:lstStyle/>
        <a:p>
          <a:pPr marL="0" lvl="0" indent="0" algn="ctr" defTabSz="1955800">
            <a:lnSpc>
              <a:spcPct val="90000"/>
            </a:lnSpc>
            <a:spcBef>
              <a:spcPct val="0"/>
            </a:spcBef>
            <a:spcAft>
              <a:spcPct val="35000"/>
            </a:spcAft>
            <a:buNone/>
          </a:pPr>
          <a:r>
            <a:rPr lang="ar-EG" sz="4400" b="1" kern="1200" dirty="0"/>
            <a:t>عناصر قياس أداء نظام الرى</a:t>
          </a:r>
          <a:endParaRPr lang="en-US" sz="4400" b="1" kern="1200" dirty="0"/>
        </a:p>
      </dsp:txBody>
      <dsp:txXfrm>
        <a:off x="34000" y="34000"/>
        <a:ext cx="5418430" cy="1092859"/>
      </dsp:txXfrm>
    </dsp:sp>
    <dsp:sp modelId="{C0E8EEAF-649B-4DD2-A0EF-B784124944E2}">
      <dsp:nvSpPr>
        <dsp:cNvPr id="0" name=""/>
        <dsp:cNvSpPr/>
      </dsp:nvSpPr>
      <dsp:spPr>
        <a:xfrm>
          <a:off x="548643" y="1160859"/>
          <a:ext cx="853427" cy="871140"/>
        </a:xfrm>
        <a:custGeom>
          <a:avLst/>
          <a:gdLst/>
          <a:ahLst/>
          <a:cxnLst/>
          <a:rect l="0" t="0" r="0" b="0"/>
          <a:pathLst>
            <a:path>
              <a:moveTo>
                <a:pt x="0" y="0"/>
              </a:moveTo>
              <a:lnTo>
                <a:pt x="0" y="871140"/>
              </a:lnTo>
              <a:lnTo>
                <a:pt x="853427" y="8711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3B11328-6FC2-47F3-B4B3-7272F3F5FE89}">
      <dsp:nvSpPr>
        <dsp:cNvPr id="0" name=""/>
        <dsp:cNvSpPr/>
      </dsp:nvSpPr>
      <dsp:spPr>
        <a:xfrm>
          <a:off x="1402070" y="1451570"/>
          <a:ext cx="2806085" cy="116085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45720" rIns="68580" bIns="45720" numCol="1" spcCol="1270" anchor="ctr" anchorCtr="0">
          <a:noAutofit/>
        </a:bodyPr>
        <a:lstStyle/>
        <a:p>
          <a:pPr marL="0" lvl="0" indent="0" algn="ctr" defTabSz="1600200">
            <a:lnSpc>
              <a:spcPct val="90000"/>
            </a:lnSpc>
            <a:spcBef>
              <a:spcPct val="0"/>
            </a:spcBef>
            <a:spcAft>
              <a:spcPct val="35000"/>
            </a:spcAft>
            <a:buNone/>
          </a:pPr>
          <a:r>
            <a:rPr lang="ar-EG" sz="3600" kern="1200" dirty="0"/>
            <a:t>كفاءة نظام الرى</a:t>
          </a:r>
          <a:endParaRPr lang="en-US" sz="3600" kern="1200" dirty="0"/>
        </a:p>
      </dsp:txBody>
      <dsp:txXfrm>
        <a:off x="1436070" y="1485570"/>
        <a:ext cx="2738085" cy="1092859"/>
      </dsp:txXfrm>
    </dsp:sp>
    <dsp:sp modelId="{462741AE-7DBE-4088-8018-8EE51FF7D336}">
      <dsp:nvSpPr>
        <dsp:cNvPr id="0" name=""/>
        <dsp:cNvSpPr/>
      </dsp:nvSpPr>
      <dsp:spPr>
        <a:xfrm>
          <a:off x="548643" y="1160859"/>
          <a:ext cx="853427" cy="2322214"/>
        </a:xfrm>
        <a:custGeom>
          <a:avLst/>
          <a:gdLst/>
          <a:ahLst/>
          <a:cxnLst/>
          <a:rect l="0" t="0" r="0" b="0"/>
          <a:pathLst>
            <a:path>
              <a:moveTo>
                <a:pt x="0" y="0"/>
              </a:moveTo>
              <a:lnTo>
                <a:pt x="0" y="2322214"/>
              </a:lnTo>
              <a:lnTo>
                <a:pt x="853427" y="23222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C685E5-9734-47D0-8AF6-A2BC8580ADD0}">
      <dsp:nvSpPr>
        <dsp:cNvPr id="0" name=""/>
        <dsp:cNvSpPr/>
      </dsp:nvSpPr>
      <dsp:spPr>
        <a:xfrm>
          <a:off x="1402070" y="2902644"/>
          <a:ext cx="2806085" cy="116085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45720" rIns="68580" bIns="45720" numCol="1" spcCol="1270" anchor="ctr" anchorCtr="0">
          <a:noAutofit/>
        </a:bodyPr>
        <a:lstStyle/>
        <a:p>
          <a:pPr marL="0" lvl="0" indent="0" algn="ctr" defTabSz="1600200">
            <a:lnSpc>
              <a:spcPct val="90000"/>
            </a:lnSpc>
            <a:spcBef>
              <a:spcPct val="0"/>
            </a:spcBef>
            <a:spcAft>
              <a:spcPct val="35000"/>
            </a:spcAft>
            <a:buNone/>
          </a:pPr>
          <a:r>
            <a:rPr lang="ar-EG" sz="3600" kern="1200" dirty="0"/>
            <a:t>انتظامية توزيع المياه</a:t>
          </a:r>
          <a:endParaRPr lang="en-US" sz="3600" kern="1200" dirty="0"/>
        </a:p>
      </dsp:txBody>
      <dsp:txXfrm>
        <a:off x="1436070" y="2936644"/>
        <a:ext cx="2738085" cy="109285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 Id="rId4" Type="http://schemas.openxmlformats.org/officeDocument/2006/relationships/image" Target="../media/image35.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36.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9.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image" Target="../media/image13.wmf"/><Relationship Id="rId7" Type="http://schemas.openxmlformats.org/officeDocument/2006/relationships/image" Target="../media/image17.wmf"/><Relationship Id="rId2" Type="http://schemas.openxmlformats.org/officeDocument/2006/relationships/image" Target="../media/image12.wmf"/><Relationship Id="rId1" Type="http://schemas.openxmlformats.org/officeDocument/2006/relationships/image" Target="../media/image11.wmf"/><Relationship Id="rId6" Type="http://schemas.openxmlformats.org/officeDocument/2006/relationships/image" Target="../media/image16.wmf"/><Relationship Id="rId5" Type="http://schemas.openxmlformats.org/officeDocument/2006/relationships/image" Target="../media/image15.wmf"/><Relationship Id="rId4"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 Id="rId4" Type="http://schemas.openxmlformats.org/officeDocument/2006/relationships/image" Target="../media/image25.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 Id="rId5" Type="http://schemas.openxmlformats.org/officeDocument/2006/relationships/image" Target="../media/image30.wmf"/><Relationship Id="rId4" Type="http://schemas.openxmlformats.org/officeDocument/2006/relationships/image" Target="../media/image2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F122D1-EA41-4CEA-899B-6242FAB619E5}" type="datetimeFigureOut">
              <a:rPr lang="en-US" smtClean="0"/>
              <a:pPr/>
              <a:t>3/21/2020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BBC30B-E8F1-42E9-98F5-8F9DD6F6D1EC}" type="slidenum">
              <a:rPr lang="en-US" smtClean="0"/>
              <a:pPr/>
              <a:t>‹#›</a:t>
            </a:fld>
            <a:endParaRPr lang="en-US"/>
          </a:p>
        </p:txBody>
      </p:sp>
    </p:spTree>
    <p:extLst>
      <p:ext uri="{BB962C8B-B14F-4D97-AF65-F5344CB8AC3E}">
        <p14:creationId xmlns:p14="http://schemas.microsoft.com/office/powerpoint/2010/main" val="3168959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BBC30B-E8F1-42E9-98F5-8F9DD6F6D1EC}" type="slidenum">
              <a:rPr lang="en-US" smtClean="0"/>
              <a:pPr/>
              <a:t>2</a:t>
            </a:fld>
            <a:endParaRPr lang="en-US"/>
          </a:p>
        </p:txBody>
      </p:sp>
    </p:spTree>
    <p:extLst>
      <p:ext uri="{BB962C8B-B14F-4D97-AF65-F5344CB8AC3E}">
        <p14:creationId xmlns:p14="http://schemas.microsoft.com/office/powerpoint/2010/main" val="2188514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BBC30B-E8F1-42E9-98F5-8F9DD6F6D1EC}" type="slidenum">
              <a:rPr lang="en-US" smtClean="0"/>
              <a:pPr/>
              <a:t>3</a:t>
            </a:fld>
            <a:endParaRPr lang="en-US"/>
          </a:p>
        </p:txBody>
      </p:sp>
    </p:spTree>
    <p:extLst>
      <p:ext uri="{BB962C8B-B14F-4D97-AF65-F5344CB8AC3E}">
        <p14:creationId xmlns:p14="http://schemas.microsoft.com/office/powerpoint/2010/main" val="365546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BBC30B-E8F1-42E9-98F5-8F9DD6F6D1EC}" type="slidenum">
              <a:rPr lang="en-US" smtClean="0"/>
              <a:pPr/>
              <a:t>4</a:t>
            </a:fld>
            <a:endParaRPr lang="en-US"/>
          </a:p>
        </p:txBody>
      </p:sp>
    </p:spTree>
    <p:extLst>
      <p:ext uri="{BB962C8B-B14F-4D97-AF65-F5344CB8AC3E}">
        <p14:creationId xmlns:p14="http://schemas.microsoft.com/office/powerpoint/2010/main" val="38863536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BBC30B-E8F1-42E9-98F5-8F9DD6F6D1EC}" type="slidenum">
              <a:rPr lang="en-US" smtClean="0"/>
              <a:pPr/>
              <a:t>24</a:t>
            </a:fld>
            <a:endParaRPr lang="en-US"/>
          </a:p>
        </p:txBody>
      </p:sp>
    </p:spTree>
    <p:extLst>
      <p:ext uri="{BB962C8B-B14F-4D97-AF65-F5344CB8AC3E}">
        <p14:creationId xmlns:p14="http://schemas.microsoft.com/office/powerpoint/2010/main" val="5749788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152400" y="6356350"/>
            <a:ext cx="2133600" cy="365125"/>
          </a:xfrm>
        </p:spPr>
        <p:txBody>
          <a:bodyPr/>
          <a:lstStyle>
            <a:lvl1pPr>
              <a:defRPr/>
            </a:lvl1p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572000" y="6356350"/>
            <a:ext cx="2133600" cy="365125"/>
          </a:xfrm>
        </p:spPr>
        <p:txBody>
          <a:bodyPr/>
          <a:lstStyle/>
          <a:p>
            <a:endParaRPr lang="en-US" dirty="0"/>
          </a:p>
        </p:txBody>
      </p:sp>
      <p:pic>
        <p:nvPicPr>
          <p:cNvPr id="2050" name="Picture 3" descr="شعار جامعة بنها"/>
          <p:cNvPicPr>
            <a:picLocks noChangeAspect="1" noChangeArrowheads="1"/>
          </p:cNvPicPr>
          <p:nvPr userDrawn="1"/>
        </p:nvPicPr>
        <p:blipFill>
          <a:blip r:embed="rId2" cstate="print"/>
          <a:srcRect l="8333" t="37973" r="24762" b="23024"/>
          <a:stretch>
            <a:fillRect/>
          </a:stretch>
        </p:blipFill>
        <p:spPr bwMode="auto">
          <a:xfrm>
            <a:off x="8275637" y="0"/>
            <a:ext cx="868363" cy="660400"/>
          </a:xfrm>
          <a:prstGeom prst="rect">
            <a:avLst/>
          </a:prstGeom>
          <a:noFill/>
          <a:ln w="9525">
            <a:noFill/>
            <a:miter lim="800000"/>
            <a:headEnd/>
            <a:tailEnd/>
          </a:ln>
        </p:spPr>
      </p:pic>
      <p:cxnSp>
        <p:nvCxnSpPr>
          <p:cNvPr id="10" name="Straight Connector 9"/>
          <p:cNvCxnSpPr/>
          <p:nvPr userDrawn="1"/>
        </p:nvCxnSpPr>
        <p:spPr>
          <a:xfrm>
            <a:off x="990600" y="609600"/>
            <a:ext cx="7162800" cy="0"/>
          </a:xfrm>
          <a:prstGeom prst="line">
            <a:avLst/>
          </a:prstGeom>
          <a:ln w="19050" cmpd="sng"/>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a:off x="7391400" y="6474023"/>
            <a:ext cx="1981200" cy="307777"/>
          </a:xfrm>
          <a:prstGeom prst="rect">
            <a:avLst/>
          </a:prstGeom>
          <a:noFill/>
        </p:spPr>
        <p:txBody>
          <a:bodyPr wrap="square" rtlCol="0">
            <a:spAutoFit/>
          </a:bodyPr>
          <a:lstStyle/>
          <a:p>
            <a:r>
              <a:rPr lang="en-US" sz="1400" dirty="0"/>
              <a:t>Dr. Harby </a:t>
            </a:r>
            <a:r>
              <a:rPr lang="en-US" sz="1400" dirty="0" err="1"/>
              <a:t>Mostafa</a:t>
            </a:r>
            <a:endParaRPr lang="en-US" sz="1400" dirty="0"/>
          </a:p>
        </p:txBody>
      </p:sp>
      <p:pic>
        <p:nvPicPr>
          <p:cNvPr id="11" name="Picture 10"/>
          <p:cNvPicPr/>
          <p:nvPr userDrawn="1"/>
        </p:nvPicPr>
        <p:blipFill>
          <a:blip r:embed="rId3" cstate="print">
            <a:extLst>
              <a:ext uri="{28A0092B-C50C-407E-A947-70E740481C1C}">
                <a14:useLocalDpi xmlns:a14="http://schemas.microsoft.com/office/drawing/2010/main" val="0"/>
              </a:ext>
            </a:extLst>
          </a:blip>
          <a:stretch>
            <a:fillRect/>
          </a:stretch>
        </p:blipFill>
        <p:spPr>
          <a:xfrm>
            <a:off x="4114800" y="0"/>
            <a:ext cx="933450" cy="609600"/>
          </a:xfrm>
          <a:prstGeom prst="rect">
            <a:avLst/>
          </a:prstGeom>
        </p:spPr>
      </p:pic>
      <p:pic>
        <p:nvPicPr>
          <p:cNvPr id="12" name="Picture 11"/>
          <p:cNvPicPr/>
          <p:nvPr userDrawn="1"/>
        </p:nvPicPr>
        <p:blipFill>
          <a:blip r:embed="rId4">
            <a:extLst>
              <a:ext uri="{28A0092B-C50C-407E-A947-70E740481C1C}">
                <a14:useLocalDpi xmlns:a14="http://schemas.microsoft.com/office/drawing/2010/main" val="0"/>
              </a:ext>
            </a:extLst>
          </a:blip>
          <a:stretch>
            <a:fillRect/>
          </a:stretch>
        </p:blipFill>
        <p:spPr>
          <a:xfrm>
            <a:off x="106679" y="96202"/>
            <a:ext cx="807721" cy="56419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D47D04-8434-4365-AD26-9CF22ED95553}" type="datetimeFigureOut">
              <a:rPr lang="en-US" smtClean="0"/>
              <a:pPr/>
              <a:t>3/21/2020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77680F-B0C0-4EE4-8BF3-3AD1E8A0BF5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D47D04-8434-4365-AD26-9CF22ED95553}" type="datetimeFigureOut">
              <a:rPr lang="en-US" smtClean="0"/>
              <a:pPr/>
              <a:t>3/21/2020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77680F-B0C0-4EE4-8BF3-3AD1E8A0BF5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D47D04-8434-4365-AD26-9CF22ED95553}" type="datetimeFigureOut">
              <a:rPr lang="en-US" smtClean="0"/>
              <a:pPr/>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7680F-B0C0-4EE4-8BF3-3AD1E8A0BF59}"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D47D04-8434-4365-AD26-9CF22ED95553}" type="datetimeFigureOut">
              <a:rPr lang="en-US" smtClean="0"/>
              <a:pPr/>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7680F-B0C0-4EE4-8BF3-3AD1E8A0BF5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D47D04-8434-4365-AD26-9CF22ED95553}" type="datetimeFigureOut">
              <a:rPr lang="en-US" smtClean="0"/>
              <a:pPr/>
              <a:t>3/21/2020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77680F-B0C0-4EE4-8BF3-3AD1E8A0BF59}" type="slidenum">
              <a:rPr lang="en-US" smtClean="0"/>
              <a:pPr/>
              <a:t>‹#›</a:t>
            </a:fld>
            <a:endParaRPr lang="en-US"/>
          </a:p>
        </p:txBody>
      </p:sp>
    </p:spTree>
    <p:extLst>
      <p:ext uri="{BB962C8B-B14F-4D97-AF65-F5344CB8AC3E}">
        <p14:creationId xmlns:p14="http://schemas.microsoft.com/office/powerpoint/2010/main" val="1726138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D47D04-8434-4365-AD26-9CF22ED95553}" type="datetimeFigureOut">
              <a:rPr lang="en-US" smtClean="0"/>
              <a:pPr/>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7680F-B0C0-4EE4-8BF3-3AD1E8A0BF5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D47D04-8434-4365-AD26-9CF22ED95553}" type="datetimeFigureOut">
              <a:rPr lang="en-US" smtClean="0"/>
              <a:pPr/>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7680F-B0C0-4EE4-8BF3-3AD1E8A0BF5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D47D04-8434-4365-AD26-9CF22ED95553}" type="datetimeFigureOut">
              <a:rPr lang="en-US" smtClean="0"/>
              <a:pPr/>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7680F-B0C0-4EE4-8BF3-3AD1E8A0BF5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D47D04-8434-4365-AD26-9CF22ED95553}" type="datetimeFigureOut">
              <a:rPr lang="en-US" smtClean="0"/>
              <a:pPr/>
              <a:t>3/21/2020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77680F-B0C0-4EE4-8BF3-3AD1E8A0BF5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D47D04-8434-4365-AD26-9CF22ED95553}" type="datetimeFigureOut">
              <a:rPr lang="en-US" smtClean="0"/>
              <a:pPr/>
              <a:t>3/21/2020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77680F-B0C0-4EE4-8BF3-3AD1E8A0BF5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D47D04-8434-4365-AD26-9CF22ED95553}" type="datetimeFigureOut">
              <a:rPr lang="en-US" smtClean="0"/>
              <a:pPr/>
              <a:t>3/21/2020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77680F-B0C0-4EE4-8BF3-3AD1E8A0BF5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D47D04-8434-4365-AD26-9CF22ED95553}" type="datetimeFigureOut">
              <a:rPr lang="en-US" smtClean="0"/>
              <a:pPr/>
              <a:t>3/21/2020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77680F-B0C0-4EE4-8BF3-3AD1E8A0BF5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8094B1-14A1-4162-9B5A-6300A87F53C0}" type="datetimeFigureOut">
              <a:rPr lang="en-US" smtClean="0"/>
              <a:pPr/>
              <a:t>3/21/2020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8252C0-EDBA-498A-8CCA-B0FD444DEA6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88"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D47D04-8434-4365-AD26-9CF22ED95553}" type="datetimeFigureOut">
              <a:rPr lang="en-US" smtClean="0"/>
              <a:pPr/>
              <a:t>3/21/2020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77680F-B0C0-4EE4-8BF3-3AD1E8A0BF5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4.vml"/><Relationship Id="rId4" Type="http://schemas.openxmlformats.org/officeDocument/2006/relationships/image" Target="../media/image8.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image" Target="../media/image10.wmf"/><Relationship Id="rId5" Type="http://schemas.openxmlformats.org/officeDocument/2006/relationships/oleObject" Target="../embeddings/oleObject7.bin"/><Relationship Id="rId4" Type="http://schemas.openxmlformats.org/officeDocument/2006/relationships/image" Target="../media/image9.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image" Target="../media/image13.wmf"/><Relationship Id="rId13" Type="http://schemas.openxmlformats.org/officeDocument/2006/relationships/oleObject" Target="../embeddings/oleObject13.bin"/><Relationship Id="rId18" Type="http://schemas.openxmlformats.org/officeDocument/2006/relationships/image" Target="../media/image18.wmf"/><Relationship Id="rId3" Type="http://schemas.openxmlformats.org/officeDocument/2006/relationships/oleObject" Target="../embeddings/oleObject8.bin"/><Relationship Id="rId7" Type="http://schemas.openxmlformats.org/officeDocument/2006/relationships/oleObject" Target="../embeddings/oleObject10.bin"/><Relationship Id="rId12" Type="http://schemas.openxmlformats.org/officeDocument/2006/relationships/image" Target="../media/image15.wmf"/><Relationship Id="rId17" Type="http://schemas.openxmlformats.org/officeDocument/2006/relationships/oleObject" Target="../embeddings/oleObject15.bin"/><Relationship Id="rId2" Type="http://schemas.openxmlformats.org/officeDocument/2006/relationships/slideLayout" Target="../slideLayouts/slideLayout1.xml"/><Relationship Id="rId16" Type="http://schemas.openxmlformats.org/officeDocument/2006/relationships/image" Target="../media/image17.wmf"/><Relationship Id="rId1" Type="http://schemas.openxmlformats.org/officeDocument/2006/relationships/vmlDrawing" Target="../drawings/vmlDrawing6.vml"/><Relationship Id="rId6" Type="http://schemas.openxmlformats.org/officeDocument/2006/relationships/image" Target="../media/image12.wmf"/><Relationship Id="rId11" Type="http://schemas.openxmlformats.org/officeDocument/2006/relationships/oleObject" Target="../embeddings/oleObject12.bin"/><Relationship Id="rId5" Type="http://schemas.openxmlformats.org/officeDocument/2006/relationships/oleObject" Target="../embeddings/oleObject9.bin"/><Relationship Id="rId15" Type="http://schemas.openxmlformats.org/officeDocument/2006/relationships/oleObject" Target="../embeddings/oleObject14.bin"/><Relationship Id="rId10" Type="http://schemas.openxmlformats.org/officeDocument/2006/relationships/image" Target="../media/image14.wmf"/><Relationship Id="rId4" Type="http://schemas.openxmlformats.org/officeDocument/2006/relationships/image" Target="../media/image11.wmf"/><Relationship Id="rId9" Type="http://schemas.openxmlformats.org/officeDocument/2006/relationships/oleObject" Target="../embeddings/oleObject11.bin"/><Relationship Id="rId14" Type="http://schemas.openxmlformats.org/officeDocument/2006/relationships/image" Target="../media/image16.wmf"/></Relationships>
</file>

<file path=ppt/slides/_rels/slide14.x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oleObject" Target="../embeddings/oleObject16.bin"/><Relationship Id="rId7" Type="http://schemas.openxmlformats.org/officeDocument/2006/relationships/oleObject" Target="../embeddings/oleObject18.bin"/><Relationship Id="rId2" Type="http://schemas.openxmlformats.org/officeDocument/2006/relationships/slideLayout" Target="../slideLayouts/slideLayout1.xml"/><Relationship Id="rId1" Type="http://schemas.openxmlformats.org/officeDocument/2006/relationships/vmlDrawing" Target="../drawings/vmlDrawing7.vml"/><Relationship Id="rId6" Type="http://schemas.openxmlformats.org/officeDocument/2006/relationships/image" Target="../media/image20.wmf"/><Relationship Id="rId5" Type="http://schemas.openxmlformats.org/officeDocument/2006/relationships/oleObject" Target="../embeddings/oleObject17.bin"/><Relationship Id="rId4" Type="http://schemas.openxmlformats.org/officeDocument/2006/relationships/image" Target="../media/image19.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oleObject" Target="../embeddings/oleObject19.bin"/><Relationship Id="rId7" Type="http://schemas.openxmlformats.org/officeDocument/2006/relationships/oleObject" Target="../embeddings/oleObject21.bin"/><Relationship Id="rId2" Type="http://schemas.openxmlformats.org/officeDocument/2006/relationships/slideLayout" Target="../slideLayouts/slideLayout1.xml"/><Relationship Id="rId1" Type="http://schemas.openxmlformats.org/officeDocument/2006/relationships/vmlDrawing" Target="../drawings/vmlDrawing8.vml"/><Relationship Id="rId6" Type="http://schemas.openxmlformats.org/officeDocument/2006/relationships/image" Target="../media/image23.wmf"/><Relationship Id="rId5" Type="http://schemas.openxmlformats.org/officeDocument/2006/relationships/oleObject" Target="../embeddings/oleObject20.bin"/><Relationship Id="rId10" Type="http://schemas.openxmlformats.org/officeDocument/2006/relationships/image" Target="../media/image25.wmf"/><Relationship Id="rId4" Type="http://schemas.openxmlformats.org/officeDocument/2006/relationships/image" Target="../media/image22.wmf"/><Relationship Id="rId9" Type="http://schemas.openxmlformats.org/officeDocument/2006/relationships/oleObject" Target="../embeddings/oleObject22.bin"/></Relationships>
</file>

<file path=ppt/slides/_rels/slide17.x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oleObject" Target="../embeddings/oleObject23.bin"/><Relationship Id="rId7" Type="http://schemas.openxmlformats.org/officeDocument/2006/relationships/oleObject" Target="../embeddings/oleObject25.bin"/><Relationship Id="rId12" Type="http://schemas.openxmlformats.org/officeDocument/2006/relationships/image" Target="../media/image30.wmf"/><Relationship Id="rId2" Type="http://schemas.openxmlformats.org/officeDocument/2006/relationships/slideLayout" Target="../slideLayouts/slideLayout1.xml"/><Relationship Id="rId1" Type="http://schemas.openxmlformats.org/officeDocument/2006/relationships/vmlDrawing" Target="../drawings/vmlDrawing9.vml"/><Relationship Id="rId6" Type="http://schemas.openxmlformats.org/officeDocument/2006/relationships/image" Target="../media/image27.wmf"/><Relationship Id="rId11" Type="http://schemas.openxmlformats.org/officeDocument/2006/relationships/oleObject" Target="../embeddings/oleObject27.bin"/><Relationship Id="rId5" Type="http://schemas.openxmlformats.org/officeDocument/2006/relationships/oleObject" Target="../embeddings/oleObject24.bin"/><Relationship Id="rId10" Type="http://schemas.openxmlformats.org/officeDocument/2006/relationships/image" Target="../media/image29.wmf"/><Relationship Id="rId4" Type="http://schemas.openxmlformats.org/officeDocument/2006/relationships/image" Target="../media/image26.wmf"/><Relationship Id="rId9" Type="http://schemas.openxmlformats.org/officeDocument/2006/relationships/oleObject" Target="../embeddings/oleObject26.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1.xml"/><Relationship Id="rId1" Type="http://schemas.openxmlformats.org/officeDocument/2006/relationships/vmlDrawing" Target="../drawings/vmlDrawing10.vml"/><Relationship Id="rId4" Type="http://schemas.openxmlformats.org/officeDocument/2006/relationships/image" Target="../media/image31.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oleObject" Target="../embeddings/oleObject29.bin"/><Relationship Id="rId7" Type="http://schemas.openxmlformats.org/officeDocument/2006/relationships/oleObject" Target="../embeddings/oleObject31.bin"/><Relationship Id="rId2" Type="http://schemas.openxmlformats.org/officeDocument/2006/relationships/slideLayout" Target="../slideLayouts/slideLayout1.xml"/><Relationship Id="rId1" Type="http://schemas.openxmlformats.org/officeDocument/2006/relationships/vmlDrawing" Target="../drawings/vmlDrawing11.vml"/><Relationship Id="rId6" Type="http://schemas.openxmlformats.org/officeDocument/2006/relationships/image" Target="../media/image33.wmf"/><Relationship Id="rId5" Type="http://schemas.openxmlformats.org/officeDocument/2006/relationships/oleObject" Target="../embeddings/oleObject30.bin"/><Relationship Id="rId10" Type="http://schemas.openxmlformats.org/officeDocument/2006/relationships/image" Target="../media/image35.wmf"/><Relationship Id="rId4" Type="http://schemas.openxmlformats.org/officeDocument/2006/relationships/image" Target="../media/image32.wmf"/><Relationship Id="rId9" Type="http://schemas.openxmlformats.org/officeDocument/2006/relationships/oleObject" Target="../embeddings/oleObject32.bin"/></Relationships>
</file>

<file path=ppt/slides/_rels/slide23.xml.rels><?xml version="1.0" encoding="UTF-8" standalone="yes"?>
<Relationships xmlns="http://schemas.openxmlformats.org/package/2006/relationships"><Relationship Id="rId8" Type="http://schemas.openxmlformats.org/officeDocument/2006/relationships/image" Target="../media/image38.wmf"/><Relationship Id="rId3" Type="http://schemas.openxmlformats.org/officeDocument/2006/relationships/oleObject" Target="../embeddings/oleObject33.bin"/><Relationship Id="rId7" Type="http://schemas.openxmlformats.org/officeDocument/2006/relationships/oleObject" Target="../embeddings/oleObject35.bin"/><Relationship Id="rId2" Type="http://schemas.openxmlformats.org/officeDocument/2006/relationships/slideLayout" Target="../slideLayouts/slideLayout1.xml"/><Relationship Id="rId1" Type="http://schemas.openxmlformats.org/officeDocument/2006/relationships/vmlDrawing" Target="../drawings/vmlDrawing12.vml"/><Relationship Id="rId6" Type="http://schemas.openxmlformats.org/officeDocument/2006/relationships/image" Target="../media/image37.wmf"/><Relationship Id="rId5" Type="http://schemas.openxmlformats.org/officeDocument/2006/relationships/oleObject" Target="../embeddings/oleObject34.bin"/><Relationship Id="rId4" Type="http://schemas.openxmlformats.org/officeDocument/2006/relationships/image" Target="../media/image36.wmf"/></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8" Type="http://schemas.openxmlformats.org/officeDocument/2006/relationships/image" Target="../media/image41.wmf"/><Relationship Id="rId3" Type="http://schemas.openxmlformats.org/officeDocument/2006/relationships/oleObject" Target="../embeddings/oleObject36.bin"/><Relationship Id="rId7" Type="http://schemas.openxmlformats.org/officeDocument/2006/relationships/oleObject" Target="../embeddings/oleObject38.bin"/><Relationship Id="rId2" Type="http://schemas.openxmlformats.org/officeDocument/2006/relationships/slideLayout" Target="../slideLayouts/slideLayout1.xml"/><Relationship Id="rId1" Type="http://schemas.openxmlformats.org/officeDocument/2006/relationships/vmlDrawing" Target="../drawings/vmlDrawing13.vml"/><Relationship Id="rId6" Type="http://schemas.openxmlformats.org/officeDocument/2006/relationships/image" Target="../media/image40.wmf"/><Relationship Id="rId5" Type="http://schemas.openxmlformats.org/officeDocument/2006/relationships/oleObject" Target="../embeddings/oleObject37.bin"/><Relationship Id="rId4" Type="http://schemas.openxmlformats.org/officeDocument/2006/relationships/image" Target="../media/image39.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1.xml"/><Relationship Id="rId1" Type="http://schemas.openxmlformats.org/officeDocument/2006/relationships/vmlDrawing" Target="../drawings/vmlDrawing14.vml"/><Relationship Id="rId4" Type="http://schemas.openxmlformats.org/officeDocument/2006/relationships/image" Target="../media/image42.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2.bin"/><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6.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838200"/>
            <a:ext cx="6400800" cy="5257800"/>
          </a:xfrm>
        </p:spPr>
        <p:txBody>
          <a:bodyPr>
            <a:noAutofit/>
          </a:bodyPr>
          <a:lstStyle/>
          <a:p>
            <a:r>
              <a:rPr lang="ar-EG" sz="3600" dirty="0">
                <a:solidFill>
                  <a:schemeClr val="tx1"/>
                </a:solidFill>
              </a:rPr>
              <a:t>المحاضرة السادسه</a:t>
            </a:r>
          </a:p>
          <a:p>
            <a:endParaRPr lang="ar-EG" sz="3600" dirty="0">
              <a:solidFill>
                <a:schemeClr val="tx1"/>
              </a:solidFill>
            </a:endParaRPr>
          </a:p>
          <a:p>
            <a:r>
              <a:rPr lang="ar-SA" sz="3600" b="1" dirty="0">
                <a:solidFill>
                  <a:schemeClr val="tx2">
                    <a:lumMod val="60000"/>
                    <a:lumOff val="40000"/>
                  </a:schemeClr>
                </a:solidFill>
              </a:rPr>
              <a:t>قياس أداء نظام الري</a:t>
            </a:r>
            <a:endParaRPr lang="en-US" sz="3600" b="1" dirty="0">
              <a:solidFill>
                <a:schemeClr val="tx2">
                  <a:lumMod val="60000"/>
                  <a:lumOff val="40000"/>
                </a:schemeClr>
              </a:solidFill>
            </a:endParaRPr>
          </a:p>
          <a:p>
            <a:endParaRPr lang="ar-EG" sz="3600" b="1" dirty="0">
              <a:solidFill>
                <a:srgbClr val="C00000"/>
              </a:solidFill>
            </a:endParaRPr>
          </a:p>
          <a:p>
            <a:r>
              <a:rPr lang="ar-EG" sz="3600" b="1" dirty="0">
                <a:solidFill>
                  <a:srgbClr val="C00000"/>
                </a:solidFill>
              </a:rPr>
              <a:t>مقرر/ إدارة الرى الحقلى</a:t>
            </a:r>
          </a:p>
          <a:p>
            <a:r>
              <a:rPr lang="ar-EG" sz="3600" dirty="0">
                <a:solidFill>
                  <a:srgbClr val="C00000"/>
                </a:solidFill>
              </a:rPr>
              <a:t>الفرقة الثالثة – الهندسة الزراعية</a:t>
            </a:r>
          </a:p>
          <a:p>
            <a:endParaRPr lang="ar-EG" sz="3600" dirty="0">
              <a:solidFill>
                <a:schemeClr val="tx1"/>
              </a:solidFill>
            </a:endParaRPr>
          </a:p>
          <a:p>
            <a:r>
              <a:rPr lang="ar-EG" sz="3600" dirty="0">
                <a:solidFill>
                  <a:schemeClr val="tx1"/>
                </a:solidFill>
              </a:rPr>
              <a:t>د/ حربى محمد سرور</a:t>
            </a:r>
          </a:p>
        </p:txBody>
      </p:sp>
    </p:spTree>
    <p:extLst>
      <p:ext uri="{BB962C8B-B14F-4D97-AF65-F5344CB8AC3E}">
        <p14:creationId xmlns:p14="http://schemas.microsoft.com/office/powerpoint/2010/main" val="9317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228600" y="3886200"/>
            <a:ext cx="8610600" cy="1752600"/>
          </a:xfrm>
        </p:spPr>
        <p:txBody>
          <a:bodyPr>
            <a:noAutofit/>
          </a:bodyPr>
          <a:lstStyle/>
          <a:p>
            <a:pPr algn="r" rtl="1"/>
            <a:r>
              <a:rPr lang="ar-SA" sz="2800" dirty="0">
                <a:solidFill>
                  <a:schemeClr val="tx1"/>
                </a:solidFill>
              </a:rPr>
              <a:t>حيث أن:</a:t>
            </a:r>
            <a:endParaRPr lang="en-US" sz="2800" dirty="0">
              <a:solidFill>
                <a:schemeClr val="tx1"/>
              </a:solidFill>
            </a:endParaRPr>
          </a:p>
          <a:p>
            <a:pPr algn="r" rtl="1"/>
            <a:r>
              <a:rPr lang="ar-EG" sz="2800" dirty="0">
                <a:solidFill>
                  <a:schemeClr val="tx1"/>
                </a:solidFill>
              </a:rPr>
              <a:t>     </a:t>
            </a:r>
            <a:r>
              <a:rPr lang="en-US" sz="2800" dirty="0" err="1">
                <a:solidFill>
                  <a:schemeClr val="tx1"/>
                </a:solidFill>
              </a:rPr>
              <a:t>Ea</a:t>
            </a:r>
            <a:r>
              <a:rPr lang="ar-SA" sz="2800" dirty="0">
                <a:solidFill>
                  <a:schemeClr val="tx1"/>
                </a:solidFill>
              </a:rPr>
              <a:t> = كفاءة نقل المياه.</a:t>
            </a:r>
            <a:endParaRPr lang="en-US" sz="2800" dirty="0">
              <a:solidFill>
                <a:schemeClr val="tx1"/>
              </a:solidFill>
            </a:endParaRPr>
          </a:p>
          <a:p>
            <a:pPr algn="r" rtl="1"/>
            <a:r>
              <a:rPr lang="ar-EG" sz="2800" dirty="0">
                <a:solidFill>
                  <a:schemeClr val="tx1"/>
                </a:solidFill>
              </a:rPr>
              <a:t>    </a:t>
            </a:r>
            <a:r>
              <a:rPr lang="en-US" sz="2800" dirty="0" err="1">
                <a:solidFill>
                  <a:schemeClr val="tx1"/>
                </a:solidFill>
              </a:rPr>
              <a:t>Dn</a:t>
            </a:r>
            <a:r>
              <a:rPr lang="ar-SA" sz="2800" dirty="0">
                <a:solidFill>
                  <a:schemeClr val="tx1"/>
                </a:solidFill>
              </a:rPr>
              <a:t> = عمق الماء المخزن في منطقة الجذور بالتربة أثناء عملية الري.</a:t>
            </a:r>
            <a:endParaRPr lang="en-US" sz="2800" dirty="0">
              <a:solidFill>
                <a:schemeClr val="tx1"/>
              </a:solidFill>
            </a:endParaRPr>
          </a:p>
          <a:p>
            <a:pPr algn="r" rtl="1"/>
            <a:endParaRPr lang="en-US" sz="2800" dirty="0">
              <a:solidFill>
                <a:schemeClr val="tx1"/>
              </a:solidFill>
            </a:endParaRPr>
          </a:p>
        </p:txBody>
      </p:sp>
      <p:sp>
        <p:nvSpPr>
          <p:cNvPr id="2" name="Rectangle 1"/>
          <p:cNvSpPr/>
          <p:nvPr/>
        </p:nvSpPr>
        <p:spPr>
          <a:xfrm>
            <a:off x="228600" y="914400"/>
            <a:ext cx="8458200" cy="584775"/>
          </a:xfrm>
          <a:prstGeom prst="rect">
            <a:avLst/>
          </a:prstGeom>
        </p:spPr>
        <p:txBody>
          <a:bodyPr wrap="square">
            <a:spAutoFit/>
          </a:bodyPr>
          <a:lstStyle/>
          <a:p>
            <a:pPr algn="r" rtl="1"/>
            <a:r>
              <a:rPr lang="ar-SA" sz="3200" b="1" dirty="0"/>
              <a:t>2. كفاءة إضافة المياه   </a:t>
            </a:r>
            <a:r>
              <a:rPr lang="en-US" sz="3200" dirty="0"/>
              <a:t>Water Application Efficiency</a:t>
            </a:r>
            <a:r>
              <a:rPr lang="ar-SA" sz="3200" b="1" dirty="0"/>
              <a:t> </a:t>
            </a:r>
            <a:endParaRPr lang="en-US" sz="3200" dirty="0"/>
          </a:p>
        </p:txBody>
      </p:sp>
      <p:sp>
        <p:nvSpPr>
          <p:cNvPr id="3" name="Rectangle 2"/>
          <p:cNvSpPr/>
          <p:nvPr/>
        </p:nvSpPr>
        <p:spPr>
          <a:xfrm>
            <a:off x="533400" y="1651337"/>
            <a:ext cx="7848600" cy="1015663"/>
          </a:xfrm>
          <a:prstGeom prst="rect">
            <a:avLst/>
          </a:prstGeom>
        </p:spPr>
        <p:txBody>
          <a:bodyPr wrap="square">
            <a:spAutoFit/>
          </a:bodyPr>
          <a:lstStyle/>
          <a:p>
            <a:pPr algn="just" rtl="1"/>
            <a:r>
              <a:rPr lang="ar-SA" sz="3000" dirty="0"/>
              <a:t>هي النسبة بين المياه التي تخزن في منطقة الجذور إلى الماء المضاف إلى الحقل.</a:t>
            </a:r>
            <a:endParaRPr lang="en-US" sz="3000"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1827470298"/>
              </p:ext>
            </p:extLst>
          </p:nvPr>
        </p:nvGraphicFramePr>
        <p:xfrm>
          <a:off x="3215321" y="2895600"/>
          <a:ext cx="2362405" cy="1143000"/>
        </p:xfrm>
        <a:graphic>
          <a:graphicData uri="http://schemas.openxmlformats.org/presentationml/2006/ole">
            <mc:AlternateContent xmlns:mc="http://schemas.openxmlformats.org/markup-compatibility/2006">
              <mc:Choice xmlns:v="urn:schemas-microsoft-com:vml" Requires="v">
                <p:oleObj spid="_x0000_s87066" name="Equation" r:id="rId3" imgW="939800" imgH="457200" progId="Equation.3">
                  <p:embed/>
                </p:oleObj>
              </mc:Choice>
              <mc:Fallback>
                <p:oleObj name="Equation" r:id="rId3" imgW="939800" imgH="4572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15321" y="2895600"/>
                        <a:ext cx="2362405" cy="1143000"/>
                      </a:xfrm>
                      <a:prstGeom prst="rect">
                        <a:avLst/>
                      </a:prstGeom>
                      <a:noFill/>
                    </p:spPr>
                  </p:pic>
                </p:oleObj>
              </mc:Fallback>
            </mc:AlternateContent>
          </a:graphicData>
        </a:graphic>
      </p:graphicFrame>
      <p:sp>
        <p:nvSpPr>
          <p:cNvPr id="7" name="Rectangle 3"/>
          <p:cNvSpPr>
            <a:spLocks noChangeArrowheads="1"/>
          </p:cNvSpPr>
          <p:nvPr/>
        </p:nvSpPr>
        <p:spPr bwMode="auto">
          <a:xfrm>
            <a:off x="0" y="5937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527333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457200" y="3886200"/>
            <a:ext cx="8382000" cy="1219200"/>
          </a:xfrm>
        </p:spPr>
        <p:txBody>
          <a:bodyPr>
            <a:normAutofit/>
          </a:bodyPr>
          <a:lstStyle/>
          <a:p>
            <a:pPr algn="just" rtl="1"/>
            <a:r>
              <a:rPr lang="ar-SA" sz="2800" dirty="0">
                <a:solidFill>
                  <a:schemeClr val="tx1"/>
                </a:solidFill>
                <a:cs typeface="+mj-cs"/>
              </a:rPr>
              <a:t>يمكن حساب عمق الماء المخزن في منطقة الجذور بالتربة أثناء عملية الري </a:t>
            </a:r>
            <a:r>
              <a:rPr lang="en-US" sz="2800" dirty="0">
                <a:solidFill>
                  <a:schemeClr val="tx1"/>
                </a:solidFill>
                <a:cs typeface="+mj-cs"/>
              </a:rPr>
              <a:t>(</a:t>
            </a:r>
            <a:r>
              <a:rPr lang="en-US" sz="2800" dirty="0" err="1">
                <a:solidFill>
                  <a:schemeClr val="tx1"/>
                </a:solidFill>
                <a:cs typeface="+mj-cs"/>
              </a:rPr>
              <a:t>Dn</a:t>
            </a:r>
            <a:r>
              <a:rPr lang="en-US" sz="2800" dirty="0">
                <a:solidFill>
                  <a:schemeClr val="tx1"/>
                </a:solidFill>
                <a:cs typeface="+mj-cs"/>
              </a:rPr>
              <a:t>)</a:t>
            </a:r>
            <a:r>
              <a:rPr lang="ar-SA" sz="2800" dirty="0">
                <a:solidFill>
                  <a:schemeClr val="tx1"/>
                </a:solidFill>
                <a:cs typeface="+mj-cs"/>
              </a:rPr>
              <a:t> حقليا بقياس الرطوبة في منطقة الجذور قبل وبعد الري </a:t>
            </a:r>
            <a:endParaRPr lang="en-US" sz="2800" dirty="0">
              <a:solidFill>
                <a:schemeClr val="tx1"/>
              </a:solidFill>
              <a:cs typeface="+mj-cs"/>
            </a:endParaRPr>
          </a:p>
        </p:txBody>
      </p:sp>
      <p:sp>
        <p:nvSpPr>
          <p:cNvPr id="2" name="Rectangle 1"/>
          <p:cNvSpPr/>
          <p:nvPr/>
        </p:nvSpPr>
        <p:spPr>
          <a:xfrm>
            <a:off x="76200" y="1358205"/>
            <a:ext cx="8458200" cy="1815882"/>
          </a:xfrm>
          <a:prstGeom prst="rect">
            <a:avLst/>
          </a:prstGeom>
        </p:spPr>
        <p:txBody>
          <a:bodyPr wrap="square">
            <a:spAutoFit/>
          </a:bodyPr>
          <a:lstStyle/>
          <a:p>
            <a:pPr algn="r" rtl="1"/>
            <a:r>
              <a:rPr lang="en-US" sz="2800" dirty="0"/>
              <a:t>Ro</a:t>
            </a:r>
            <a:r>
              <a:rPr lang="ar-SA" sz="2800" dirty="0"/>
              <a:t> = </a:t>
            </a:r>
            <a:r>
              <a:rPr lang="ar-SA" sz="2800" b="1" dirty="0"/>
              <a:t>الجريان السطحي </a:t>
            </a:r>
            <a:r>
              <a:rPr lang="ar-SA" sz="2800" dirty="0"/>
              <a:t>للماء على سطح التربة إلى خارج الحقل.</a:t>
            </a:r>
            <a:endParaRPr lang="en-US" sz="2800" dirty="0"/>
          </a:p>
          <a:p>
            <a:pPr algn="r" rtl="1"/>
            <a:r>
              <a:rPr lang="en-US" sz="2800" dirty="0" err="1"/>
              <a:t>Dp</a:t>
            </a:r>
            <a:r>
              <a:rPr lang="ar-SA" sz="2800" dirty="0"/>
              <a:t> = </a:t>
            </a:r>
            <a:r>
              <a:rPr lang="ar-SA" sz="2800" b="1" dirty="0"/>
              <a:t>التسرب العميق </a:t>
            </a:r>
            <a:r>
              <a:rPr lang="ar-SA" sz="2800" dirty="0"/>
              <a:t>للماء أسفل منطقة الجذور بالتربة للحقل.</a:t>
            </a:r>
            <a:endParaRPr lang="en-US" sz="2800" dirty="0"/>
          </a:p>
          <a:p>
            <a:pPr algn="just" rtl="1"/>
            <a:r>
              <a:rPr lang="en-US" sz="2800" dirty="0" err="1"/>
              <a:t>Ev</a:t>
            </a:r>
            <a:r>
              <a:rPr lang="ar-SA" sz="2800" dirty="0"/>
              <a:t> = </a:t>
            </a:r>
            <a:r>
              <a:rPr lang="ar-SA" sz="2800" b="1" dirty="0"/>
              <a:t>البخر أثناء الإضافة الفعلية لماء الري </a:t>
            </a:r>
            <a:r>
              <a:rPr lang="ar-SA" sz="2800" dirty="0"/>
              <a:t>وفي الفترة التي تليها مباشرة.</a:t>
            </a:r>
            <a:endParaRPr lang="en-US" sz="2800" dirty="0"/>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458419991"/>
              </p:ext>
            </p:extLst>
          </p:nvPr>
        </p:nvGraphicFramePr>
        <p:xfrm>
          <a:off x="2590800" y="3048000"/>
          <a:ext cx="4127945" cy="609600"/>
        </p:xfrm>
        <a:graphic>
          <a:graphicData uri="http://schemas.openxmlformats.org/presentationml/2006/ole">
            <mc:AlternateContent xmlns:mc="http://schemas.openxmlformats.org/markup-compatibility/2006">
              <mc:Choice xmlns:v="urn:schemas-microsoft-com:vml" Requires="v">
                <p:oleObj spid="_x0000_s86074" name="Equation" r:id="rId3" imgW="1663700" imgH="241300" progId="Equation.3">
                  <p:embed/>
                </p:oleObj>
              </mc:Choice>
              <mc:Fallback>
                <p:oleObj name="Equation" r:id="rId3" imgW="1663700" imgH="2413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3048000"/>
                        <a:ext cx="4127945" cy="609600"/>
                      </a:xfrm>
                      <a:prstGeom prst="rect">
                        <a:avLst/>
                      </a:prstGeom>
                      <a:noFill/>
                    </p:spPr>
                  </p:pic>
                </p:oleObj>
              </mc:Fallback>
            </mc:AlternateContent>
          </a:graphicData>
        </a:graphic>
      </p:graphicFrame>
      <p:sp>
        <p:nvSpPr>
          <p:cNvPr id="6" name="Rectangle 3"/>
          <p:cNvSpPr>
            <a:spLocks noChangeArrowheads="1"/>
          </p:cNvSpPr>
          <p:nvPr/>
        </p:nvSpPr>
        <p:spPr bwMode="auto">
          <a:xfrm>
            <a:off x="0" y="312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3891404375"/>
              </p:ext>
            </p:extLst>
          </p:nvPr>
        </p:nvGraphicFramePr>
        <p:xfrm>
          <a:off x="2590800" y="5181600"/>
          <a:ext cx="4178859" cy="685800"/>
        </p:xfrm>
        <a:graphic>
          <a:graphicData uri="http://schemas.openxmlformats.org/presentationml/2006/ole">
            <mc:AlternateContent xmlns:mc="http://schemas.openxmlformats.org/markup-compatibility/2006">
              <mc:Choice xmlns:v="urn:schemas-microsoft-com:vml" Requires="v">
                <p:oleObj spid="_x0000_s86075" name="Equation" r:id="rId5" imgW="1397000" imgH="228600" progId="Equation.3">
                  <p:embed/>
                </p:oleObj>
              </mc:Choice>
              <mc:Fallback>
                <p:oleObj name="Equation" r:id="rId5" imgW="1397000" imgH="2286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90800" y="5181600"/>
                        <a:ext cx="4178859" cy="685800"/>
                      </a:xfrm>
                      <a:prstGeom prst="rect">
                        <a:avLst/>
                      </a:prstGeom>
                      <a:noFill/>
                    </p:spPr>
                  </p:pic>
                </p:oleObj>
              </mc:Fallback>
            </mc:AlternateContent>
          </a:graphicData>
        </a:graphic>
      </p:graphicFrame>
      <p:sp>
        <p:nvSpPr>
          <p:cNvPr id="9" name="Rectangle 7"/>
          <p:cNvSpPr>
            <a:spLocks noChangeArrowheads="1"/>
          </p:cNvSpPr>
          <p:nvPr/>
        </p:nvSpPr>
        <p:spPr bwMode="auto">
          <a:xfrm>
            <a:off x="0" y="2889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9"/>
          <p:cNvSpPr/>
          <p:nvPr/>
        </p:nvSpPr>
        <p:spPr>
          <a:xfrm>
            <a:off x="685800" y="609600"/>
            <a:ext cx="8243888" cy="523220"/>
          </a:xfrm>
          <a:prstGeom prst="rect">
            <a:avLst/>
          </a:prstGeom>
        </p:spPr>
        <p:txBody>
          <a:bodyPr wrap="square">
            <a:spAutoFit/>
          </a:bodyPr>
          <a:lstStyle/>
          <a:p>
            <a:pPr lvl="0" algn="r" rtl="1"/>
            <a:r>
              <a:rPr lang="ar-SA" sz="2800" dirty="0">
                <a:solidFill>
                  <a:prstClr val="black"/>
                </a:solidFill>
              </a:rPr>
              <a:t>وحيث أن فواقد مياه الري الأكثر شيوعا أثناء الري هي:</a:t>
            </a:r>
            <a:endParaRPr lang="en-US" sz="2800" dirty="0">
              <a:solidFill>
                <a:prstClr val="black"/>
              </a:solidFill>
            </a:endParaRPr>
          </a:p>
        </p:txBody>
      </p:sp>
    </p:spTree>
    <p:extLst>
      <p:ext uri="{BB962C8B-B14F-4D97-AF65-F5344CB8AC3E}">
        <p14:creationId xmlns:p14="http://schemas.microsoft.com/office/powerpoint/2010/main" val="1527333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52400" y="1144845"/>
            <a:ext cx="8716963" cy="2131755"/>
          </a:xfrm>
        </p:spPr>
        <p:txBody>
          <a:bodyPr>
            <a:noAutofit/>
          </a:bodyPr>
          <a:lstStyle/>
          <a:p>
            <a:pPr marL="514350" lvl="0" indent="-514350" algn="just" rtl="1">
              <a:buFont typeface="+mj-lt"/>
              <a:buAutoNum type="arabicPeriod"/>
            </a:pPr>
            <a:r>
              <a:rPr lang="ar-SA" sz="2800" dirty="0">
                <a:solidFill>
                  <a:schemeClr val="tx1"/>
                </a:solidFill>
              </a:rPr>
              <a:t>ازدياد ارتفاع الماء فوق سطح التربة في نظم الري السطحي مما يؤدي إلى حدوث جريان سطحي وتسرب عميق.</a:t>
            </a:r>
            <a:endParaRPr lang="en-US" sz="2800" dirty="0">
              <a:solidFill>
                <a:schemeClr val="tx1"/>
              </a:solidFill>
            </a:endParaRPr>
          </a:p>
          <a:p>
            <a:pPr marL="514350" lvl="0" indent="-514350" algn="just" rtl="1">
              <a:buFont typeface="+mj-lt"/>
              <a:buAutoNum type="arabicPeriod"/>
            </a:pPr>
            <a:r>
              <a:rPr lang="ar-SA" sz="2800" dirty="0">
                <a:solidFill>
                  <a:schemeClr val="tx1"/>
                </a:solidFill>
              </a:rPr>
              <a:t>انخفاض نفاذية التربة أو وجود طبقات مضغوطة بها يزيد الجريان السطحي.</a:t>
            </a:r>
            <a:endParaRPr lang="en-US" sz="2800" dirty="0">
              <a:solidFill>
                <a:schemeClr val="tx1"/>
              </a:solidFill>
            </a:endParaRPr>
          </a:p>
          <a:p>
            <a:pPr marL="514350" lvl="0" indent="-514350" algn="just" rtl="1">
              <a:buFont typeface="+mj-lt"/>
              <a:buAutoNum type="arabicPeriod"/>
            </a:pPr>
            <a:r>
              <a:rPr lang="ar-SA" sz="2800" dirty="0">
                <a:solidFill>
                  <a:schemeClr val="tx1"/>
                </a:solidFill>
              </a:rPr>
              <a:t>زيادة كمية الري المضافة عن الاحتياج الفعلي للنبات يزيد حدوث التسرب العميق.</a:t>
            </a:r>
            <a:endParaRPr lang="en-US" sz="2800" dirty="0">
              <a:solidFill>
                <a:schemeClr val="tx1"/>
              </a:solidFill>
            </a:endParaRPr>
          </a:p>
          <a:p>
            <a:pPr marL="514350" lvl="0" indent="-514350" algn="just" rtl="1">
              <a:buFont typeface="+mj-lt"/>
              <a:buAutoNum type="arabicPeriod"/>
            </a:pPr>
            <a:r>
              <a:rPr lang="ar-SA" sz="2800" dirty="0">
                <a:solidFill>
                  <a:schemeClr val="tx1"/>
                </a:solidFill>
              </a:rPr>
              <a:t>الري في درجات حرارة مرتفعة خاصة أوقات الظهيرة يزيد فاقد البخر.</a:t>
            </a:r>
            <a:endParaRPr lang="en-US" sz="2800" dirty="0">
              <a:solidFill>
                <a:schemeClr val="tx1"/>
              </a:solidFill>
            </a:endParaRPr>
          </a:p>
          <a:p>
            <a:pPr marL="514350" lvl="0" indent="-514350" algn="just" rtl="1">
              <a:buFont typeface="+mj-lt"/>
              <a:buAutoNum type="arabicPeriod"/>
            </a:pPr>
            <a:r>
              <a:rPr lang="ar-SA" sz="2800" dirty="0">
                <a:solidFill>
                  <a:schemeClr val="tx1"/>
                </a:solidFill>
              </a:rPr>
              <a:t>الري أثناء وجود رياح يزيد الفاقد ببعثرة الرياح لنظم الري بالرش.</a:t>
            </a:r>
            <a:endParaRPr lang="en-US" sz="2800" dirty="0">
              <a:solidFill>
                <a:schemeClr val="tx1"/>
              </a:solidFill>
            </a:endParaRPr>
          </a:p>
          <a:p>
            <a:pPr marL="514350" lvl="0" indent="-514350" algn="just" rtl="1">
              <a:buFont typeface="+mj-lt"/>
              <a:buAutoNum type="arabicPeriod"/>
            </a:pPr>
            <a:r>
              <a:rPr lang="ar-SA" sz="2800" dirty="0">
                <a:solidFill>
                  <a:schemeClr val="tx1"/>
                </a:solidFill>
              </a:rPr>
              <a:t>زيادة معدل الإضافة من نظم الري الحديثة عن معدل تسرب التربة يؤدي لحدوث جريان سطحي.</a:t>
            </a:r>
            <a:endParaRPr lang="en-US" sz="2800" dirty="0">
              <a:solidFill>
                <a:schemeClr val="tx1"/>
              </a:solidFill>
            </a:endParaRPr>
          </a:p>
          <a:p>
            <a:pPr marL="514350" lvl="0" indent="-514350" algn="just" rtl="1">
              <a:buFont typeface="+mj-lt"/>
              <a:buAutoNum type="arabicPeriod"/>
            </a:pPr>
            <a:r>
              <a:rPr lang="ar-SA" sz="2800" dirty="0">
                <a:solidFill>
                  <a:schemeClr val="tx1"/>
                </a:solidFill>
              </a:rPr>
              <a:t>التصميم الغير مناسب لنظام الري يؤدي إلى انخفاض كفاءة الإضافة.</a:t>
            </a:r>
            <a:endParaRPr lang="en-US" sz="2800" dirty="0">
              <a:solidFill>
                <a:schemeClr val="tx1"/>
              </a:solidFill>
            </a:endParaRPr>
          </a:p>
          <a:p>
            <a:pPr marL="514350" indent="-514350" algn="just" rtl="1">
              <a:buFont typeface="+mj-lt"/>
              <a:buAutoNum type="arabicPeriod"/>
            </a:pPr>
            <a:endParaRPr lang="en-US" sz="2800" dirty="0">
              <a:solidFill>
                <a:schemeClr val="tx1"/>
              </a:solidFill>
            </a:endParaRPr>
          </a:p>
        </p:txBody>
      </p:sp>
      <p:sp>
        <p:nvSpPr>
          <p:cNvPr id="2" name="Rectangle 1"/>
          <p:cNvSpPr/>
          <p:nvPr/>
        </p:nvSpPr>
        <p:spPr>
          <a:xfrm>
            <a:off x="1752600" y="621625"/>
            <a:ext cx="7116763" cy="523220"/>
          </a:xfrm>
          <a:prstGeom prst="rect">
            <a:avLst/>
          </a:prstGeom>
        </p:spPr>
        <p:txBody>
          <a:bodyPr wrap="square">
            <a:spAutoFit/>
          </a:bodyPr>
          <a:lstStyle/>
          <a:p>
            <a:pPr lvl="0" algn="just" rtl="1">
              <a:spcBef>
                <a:spcPct val="20000"/>
              </a:spcBef>
            </a:pPr>
            <a:r>
              <a:rPr lang="ar-SA" sz="2800" b="1" dirty="0">
                <a:solidFill>
                  <a:prstClr val="black"/>
                </a:solidFill>
              </a:rPr>
              <a:t>أهم العوامل التي تؤدي إلى انخفاض كفاءة الإضافة:</a:t>
            </a:r>
            <a:endParaRPr lang="en-US" sz="2800" dirty="0">
              <a:solidFill>
                <a:prstClr val="black"/>
              </a:solidFill>
            </a:endParaRPr>
          </a:p>
        </p:txBody>
      </p:sp>
    </p:spTree>
    <p:extLst>
      <p:ext uri="{BB962C8B-B14F-4D97-AF65-F5344CB8AC3E}">
        <p14:creationId xmlns:p14="http://schemas.microsoft.com/office/powerpoint/2010/main" val="1527333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874454"/>
            <a:ext cx="8610600" cy="1815882"/>
          </a:xfrm>
          <a:prstGeom prst="rect">
            <a:avLst/>
          </a:prstGeom>
        </p:spPr>
        <p:txBody>
          <a:bodyPr wrap="square">
            <a:spAutoFit/>
          </a:bodyPr>
          <a:lstStyle/>
          <a:p>
            <a:pPr algn="just" rtl="1"/>
            <a:r>
              <a:rPr lang="ar-SA" sz="2800" b="1" dirty="0"/>
              <a:t>مثال:</a:t>
            </a:r>
            <a:endParaRPr lang="en-US" sz="2800" dirty="0"/>
          </a:p>
          <a:p>
            <a:pPr algn="just" rtl="1"/>
            <a:r>
              <a:rPr lang="ar-SA" sz="2800" dirty="0"/>
              <a:t>إذا كان تصرف المياه الذي يصل إلى الحقل 80 لتر/ث وزمن الري 6 ساعات، والجريان السطحي 320 م3 وفاقد البخر أثناء الري 112 م3، ولا يوجد تسرب عميق تحت منطقة الجذور. أحسب كفاءة إضافة المياه.</a:t>
            </a:r>
            <a:endParaRPr lang="en-US" sz="2800" dirty="0"/>
          </a:p>
        </p:txBody>
      </p:sp>
      <p:graphicFrame>
        <p:nvGraphicFramePr>
          <p:cNvPr id="3" name="Object 2"/>
          <p:cNvGraphicFramePr>
            <a:graphicFrameLocks noChangeAspect="1"/>
          </p:cNvGraphicFramePr>
          <p:nvPr>
            <p:extLst>
              <p:ext uri="{D42A27DB-BD31-4B8C-83A1-F6EECF244321}">
                <p14:modId xmlns:p14="http://schemas.microsoft.com/office/powerpoint/2010/main" val="2793570695"/>
              </p:ext>
            </p:extLst>
          </p:nvPr>
        </p:nvGraphicFramePr>
        <p:xfrm>
          <a:off x="152400" y="3180546"/>
          <a:ext cx="1933728" cy="477055"/>
        </p:xfrm>
        <a:graphic>
          <a:graphicData uri="http://schemas.openxmlformats.org/presentationml/2006/ole">
            <mc:AlternateContent xmlns:mc="http://schemas.openxmlformats.org/markup-compatibility/2006">
              <mc:Choice xmlns:v="urn:schemas-microsoft-com:vml" Requires="v">
                <p:oleObj spid="_x0000_s84173" name="Equation" r:id="rId3" imgW="1002865" imgH="241195" progId="Equation.3">
                  <p:embed/>
                </p:oleObj>
              </mc:Choice>
              <mc:Fallback>
                <p:oleObj name="Equation" r:id="rId3" imgW="1002865" imgH="241195"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3180546"/>
                        <a:ext cx="1933728" cy="477055"/>
                      </a:xfrm>
                      <a:prstGeom prst="rect">
                        <a:avLst/>
                      </a:prstGeom>
                      <a:noFill/>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4147868627"/>
              </p:ext>
            </p:extLst>
          </p:nvPr>
        </p:nvGraphicFramePr>
        <p:xfrm>
          <a:off x="2514600" y="3180547"/>
          <a:ext cx="1248917" cy="477054"/>
        </p:xfrm>
        <a:graphic>
          <a:graphicData uri="http://schemas.openxmlformats.org/presentationml/2006/ole">
            <mc:AlternateContent xmlns:mc="http://schemas.openxmlformats.org/markup-compatibility/2006">
              <mc:Choice xmlns:v="urn:schemas-microsoft-com:vml" Requires="v">
                <p:oleObj spid="_x0000_s84174" name="Equation" r:id="rId5" imgW="571252" imgH="215806" progId="Equation.3">
                  <p:embed/>
                </p:oleObj>
              </mc:Choice>
              <mc:Fallback>
                <p:oleObj name="Equation" r:id="rId5" imgW="571252" imgH="215806"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14600" y="3180547"/>
                        <a:ext cx="1248917" cy="477054"/>
                      </a:xfrm>
                      <a:prstGeom prst="rect">
                        <a:avLst/>
                      </a:prstGeom>
                      <a:noFill/>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559421429"/>
              </p:ext>
            </p:extLst>
          </p:nvPr>
        </p:nvGraphicFramePr>
        <p:xfrm>
          <a:off x="4114800" y="3210005"/>
          <a:ext cx="1676399" cy="493634"/>
        </p:xfrm>
        <a:graphic>
          <a:graphicData uri="http://schemas.openxmlformats.org/presentationml/2006/ole">
            <mc:AlternateContent xmlns:mc="http://schemas.openxmlformats.org/markup-compatibility/2006">
              <mc:Choice xmlns:v="urn:schemas-microsoft-com:vml" Requires="v">
                <p:oleObj spid="_x0000_s84175" name="Equation" r:id="rId7" imgW="825500" imgH="241300" progId="Equation.3">
                  <p:embed/>
                </p:oleObj>
              </mc:Choice>
              <mc:Fallback>
                <p:oleObj name="Equation" r:id="rId7" imgW="825500" imgH="241300" progId="Equation.3">
                  <p:embed/>
                  <p:pic>
                    <p:nvPicPr>
                      <p:cNvPr id="0"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14800" y="3210005"/>
                        <a:ext cx="1676399" cy="493634"/>
                      </a:xfrm>
                      <a:prstGeom prst="rect">
                        <a:avLst/>
                      </a:prstGeom>
                      <a:noFill/>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073497173"/>
              </p:ext>
            </p:extLst>
          </p:nvPr>
        </p:nvGraphicFramePr>
        <p:xfrm>
          <a:off x="6248400" y="3180547"/>
          <a:ext cx="988012" cy="477054"/>
        </p:xfrm>
        <a:graphic>
          <a:graphicData uri="http://schemas.openxmlformats.org/presentationml/2006/ole">
            <mc:AlternateContent xmlns:mc="http://schemas.openxmlformats.org/markup-compatibility/2006">
              <mc:Choice xmlns:v="urn:schemas-microsoft-com:vml" Requires="v">
                <p:oleObj spid="_x0000_s84176" name="Equation" r:id="rId9" imgW="508000" imgH="241300" progId="Equation.3">
                  <p:embed/>
                </p:oleObj>
              </mc:Choice>
              <mc:Fallback>
                <p:oleObj name="Equation" r:id="rId9" imgW="508000" imgH="241300" progId="Equation.3">
                  <p:embed/>
                  <p:pic>
                    <p:nvPicPr>
                      <p:cNvPr id="0" name="Object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248400" y="3180547"/>
                        <a:ext cx="988012" cy="477054"/>
                      </a:xfrm>
                      <a:prstGeom prst="rect">
                        <a:avLst/>
                      </a:prstGeom>
                      <a:noFill/>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59709921"/>
              </p:ext>
            </p:extLst>
          </p:nvPr>
        </p:nvGraphicFramePr>
        <p:xfrm>
          <a:off x="7428750" y="3180546"/>
          <a:ext cx="1562850" cy="477054"/>
        </p:xfrm>
        <a:graphic>
          <a:graphicData uri="http://schemas.openxmlformats.org/presentationml/2006/ole">
            <mc:AlternateContent xmlns:mc="http://schemas.openxmlformats.org/markup-compatibility/2006">
              <mc:Choice xmlns:v="urn:schemas-microsoft-com:vml" Requires="v">
                <p:oleObj spid="_x0000_s84177" name="Equation" r:id="rId11" imgW="799753" imgH="241195" progId="Equation.3">
                  <p:embed/>
                </p:oleObj>
              </mc:Choice>
              <mc:Fallback>
                <p:oleObj name="Equation" r:id="rId11" imgW="799753" imgH="241195" progId="Equation.3">
                  <p:embed/>
                  <p:pic>
                    <p:nvPicPr>
                      <p:cNvPr id="0" name="Object 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428750" y="3180546"/>
                        <a:ext cx="1562850" cy="477054"/>
                      </a:xfrm>
                      <a:prstGeom prst="rect">
                        <a:avLst/>
                      </a:prstGeom>
                      <a:noFill/>
                    </p:spPr>
                  </p:pic>
                </p:oleObj>
              </mc:Fallback>
            </mc:AlternateContent>
          </a:graphicData>
        </a:graphic>
      </p:graphicFrame>
      <p:sp>
        <p:nvSpPr>
          <p:cNvPr id="9" name="Rectangle 6"/>
          <p:cNvSpPr>
            <a:spLocks noChangeArrowheads="1"/>
          </p:cNvSpPr>
          <p:nvPr/>
        </p:nvSpPr>
        <p:spPr bwMode="auto">
          <a:xfrm>
            <a:off x="8001000" y="2703493"/>
            <a:ext cx="803618"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457200" algn="l"/>
                <a:tab pos="914400" algn="l"/>
                <a:tab pos="1371600" algn="l"/>
                <a:tab pos="1828800" algn="l"/>
                <a:tab pos="2286000" algn="l"/>
                <a:tab pos="2743200" algn="l"/>
                <a:tab pos="3200400" algn="l"/>
              </a:tabLst>
            </a:pPr>
            <a:r>
              <a:rPr kumimoji="0" lang="ar-SA" sz="2800" b="0" i="0" u="none" strike="noStrike" cap="none" normalizeH="0" baseline="0" dirty="0">
                <a:ln>
                  <a:noFill/>
                </a:ln>
                <a:solidFill>
                  <a:srgbClr val="000000"/>
                </a:solidFill>
                <a:effectLst/>
                <a:latin typeface="Times New Roman" pitchFamily="18" charset="0"/>
                <a:ea typeface="Times New Roman" pitchFamily="18" charset="0"/>
                <a:cs typeface="Simplified Arabic" pitchFamily="18" charset="-78"/>
              </a:rPr>
              <a:t>الحل</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286000" algn="l"/>
                <a:tab pos="2743200" algn="l"/>
                <a:tab pos="3200400" algn="l"/>
              </a:tabLst>
            </a:pP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
        <p:nvSpPr>
          <p:cNvPr id="10" name="Rectangle 7"/>
          <p:cNvSpPr>
            <a:spLocks noChangeArrowheads="1"/>
          </p:cNvSpPr>
          <p:nvPr/>
        </p:nvSpPr>
        <p:spPr bwMode="auto">
          <a:xfrm>
            <a:off x="0" y="7540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rgbClr val="000000"/>
                </a:solidFill>
                <a:effectLst/>
                <a:latin typeface="Arial" pitchFamily="34" charset="0"/>
                <a:ea typeface="Times New Roman" pitchFamily="18" charset="0"/>
                <a:cs typeface="Simplified Arabic" pitchFamily="18" charset="-78"/>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1" name="Rectangle 8"/>
          <p:cNvSpPr>
            <a:spLocks noChangeArrowheads="1"/>
          </p:cNvSpPr>
          <p:nvPr/>
        </p:nvSpPr>
        <p:spPr bwMode="auto">
          <a:xfrm>
            <a:off x="0" y="10366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914400" algn="l"/>
                <a:tab pos="1371600" algn="l"/>
                <a:tab pos="1828800" algn="l"/>
                <a:tab pos="2286000" algn="l"/>
                <a:tab pos="2743200" algn="l"/>
                <a:tab pos="3200400" algn="l"/>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2" name="Rectangle 9"/>
          <p:cNvSpPr>
            <a:spLocks noChangeArrowheads="1"/>
          </p:cNvSpPr>
          <p:nvPr/>
        </p:nvSpPr>
        <p:spPr bwMode="auto">
          <a:xfrm>
            <a:off x="0" y="13573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rgbClr val="000000"/>
                </a:solidFill>
                <a:effectLst/>
                <a:latin typeface="Arial" pitchFamily="34" charset="0"/>
                <a:ea typeface="Times New Roman" pitchFamily="18" charset="0"/>
                <a:cs typeface="Simplified Arabic" pitchFamily="18" charset="-78"/>
              </a:rPr>
              <a:t>			</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3" name="Rectangle 10"/>
          <p:cNvSpPr>
            <a:spLocks noChangeArrowheads="1"/>
          </p:cNvSpPr>
          <p:nvPr/>
        </p:nvSpPr>
        <p:spPr bwMode="auto">
          <a:xfrm>
            <a:off x="0" y="1670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a:ln>
                  <a:noFill/>
                </a:ln>
                <a:solidFill>
                  <a:srgbClr val="000000"/>
                </a:solidFill>
                <a:effectLst/>
                <a:latin typeface="Arial" pitchFamily="34" charset="0"/>
                <a:ea typeface="Times New Roman" pitchFamily="18" charset="0"/>
                <a:cs typeface="Simplified Arabic" pitchFamily="18" charset="-78"/>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4" name="Rectangle 11"/>
          <p:cNvSpPr>
            <a:spLocks noChangeArrowheads="1"/>
          </p:cNvSpPr>
          <p:nvPr/>
        </p:nvSpPr>
        <p:spPr bwMode="auto">
          <a:xfrm>
            <a:off x="0" y="19748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a:ln>
                  <a:noFill/>
                </a:ln>
                <a:solidFill>
                  <a:schemeClr val="tx1"/>
                </a:solidFill>
                <a:effectLst/>
                <a:latin typeface="Arial" pitchFamily="34"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5" name="Rectangle 1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6" name="Object 15"/>
          <p:cNvGraphicFramePr>
            <a:graphicFrameLocks noChangeAspect="1"/>
          </p:cNvGraphicFramePr>
          <p:nvPr>
            <p:extLst>
              <p:ext uri="{D42A27DB-BD31-4B8C-83A1-F6EECF244321}">
                <p14:modId xmlns:p14="http://schemas.microsoft.com/office/powerpoint/2010/main" val="2325035186"/>
              </p:ext>
            </p:extLst>
          </p:nvPr>
        </p:nvGraphicFramePr>
        <p:xfrm>
          <a:off x="609599" y="3886200"/>
          <a:ext cx="5803033" cy="830263"/>
        </p:xfrm>
        <a:graphic>
          <a:graphicData uri="http://schemas.openxmlformats.org/presentationml/2006/ole">
            <mc:AlternateContent xmlns:mc="http://schemas.openxmlformats.org/markup-compatibility/2006">
              <mc:Choice xmlns:v="urn:schemas-microsoft-com:vml" Requires="v">
                <p:oleObj spid="_x0000_s84178" name="Equation" r:id="rId13" imgW="2768600" imgH="393700" progId="Equation.3">
                  <p:embed/>
                </p:oleObj>
              </mc:Choice>
              <mc:Fallback>
                <p:oleObj name="Equation" r:id="rId13" imgW="2768600" imgH="393700" progId="Equation.3">
                  <p:embed/>
                  <p:pic>
                    <p:nvPicPr>
                      <p:cNvPr id="0" name="Object 1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09599" y="3886200"/>
                        <a:ext cx="5803033" cy="830263"/>
                      </a:xfrm>
                      <a:prstGeom prst="rect">
                        <a:avLst/>
                      </a:prstGeom>
                      <a:noFill/>
                    </p:spPr>
                  </p:pic>
                </p:oleObj>
              </mc:Fallback>
            </mc:AlternateContent>
          </a:graphicData>
        </a:graphic>
      </p:graphicFrame>
      <p:sp>
        <p:nvSpPr>
          <p:cNvPr id="17" name="Rectangle 14"/>
          <p:cNvSpPr>
            <a:spLocks noChangeArrowheads="1"/>
          </p:cNvSpPr>
          <p:nvPr/>
        </p:nvSpPr>
        <p:spPr bwMode="auto">
          <a:xfrm>
            <a:off x="0" y="4492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8" name="Rectangle 1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 name="Object 18"/>
          <p:cNvGraphicFramePr>
            <a:graphicFrameLocks noChangeAspect="1"/>
          </p:cNvGraphicFramePr>
          <p:nvPr>
            <p:extLst>
              <p:ext uri="{D42A27DB-BD31-4B8C-83A1-F6EECF244321}">
                <p14:modId xmlns:p14="http://schemas.microsoft.com/office/powerpoint/2010/main" val="48728458"/>
              </p:ext>
            </p:extLst>
          </p:nvPr>
        </p:nvGraphicFramePr>
        <p:xfrm>
          <a:off x="609600" y="4800600"/>
          <a:ext cx="7973219" cy="609600"/>
        </p:xfrm>
        <a:graphic>
          <a:graphicData uri="http://schemas.openxmlformats.org/presentationml/2006/ole">
            <mc:AlternateContent xmlns:mc="http://schemas.openxmlformats.org/markup-compatibility/2006">
              <mc:Choice xmlns:v="urn:schemas-microsoft-com:vml" Requires="v">
                <p:oleObj spid="_x0000_s84179" name="Equation" r:id="rId15" imgW="3797300" imgH="254000" progId="Equation.3">
                  <p:embed/>
                </p:oleObj>
              </mc:Choice>
              <mc:Fallback>
                <p:oleObj name="Equation" r:id="rId15" imgW="3797300" imgH="254000" progId="Equation.3">
                  <p:embed/>
                  <p:pic>
                    <p:nvPicPr>
                      <p:cNvPr id="0" name="Object 1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09600" y="4800600"/>
                        <a:ext cx="7973219" cy="609600"/>
                      </a:xfrm>
                      <a:prstGeom prst="rect">
                        <a:avLst/>
                      </a:prstGeom>
                      <a:noFill/>
                    </p:spPr>
                  </p:pic>
                </p:oleObj>
              </mc:Fallback>
            </mc:AlternateContent>
          </a:graphicData>
        </a:graphic>
      </p:graphicFrame>
      <p:sp>
        <p:nvSpPr>
          <p:cNvPr id="20" name="Rectangle 17"/>
          <p:cNvSpPr>
            <a:spLocks noChangeArrowheads="1"/>
          </p:cNvSpPr>
          <p:nvPr/>
        </p:nvSpPr>
        <p:spPr bwMode="auto">
          <a:xfrm>
            <a:off x="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1" name="Rectangle 1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2" name="Object 21"/>
          <p:cNvGraphicFramePr>
            <a:graphicFrameLocks noChangeAspect="1"/>
          </p:cNvGraphicFramePr>
          <p:nvPr>
            <p:extLst>
              <p:ext uri="{D42A27DB-BD31-4B8C-83A1-F6EECF244321}">
                <p14:modId xmlns:p14="http://schemas.microsoft.com/office/powerpoint/2010/main" val="1499742607"/>
              </p:ext>
            </p:extLst>
          </p:nvPr>
        </p:nvGraphicFramePr>
        <p:xfrm>
          <a:off x="609600" y="5576884"/>
          <a:ext cx="6291590" cy="1052516"/>
        </p:xfrm>
        <a:graphic>
          <a:graphicData uri="http://schemas.openxmlformats.org/presentationml/2006/ole">
            <mc:AlternateContent xmlns:mc="http://schemas.openxmlformats.org/markup-compatibility/2006">
              <mc:Choice xmlns:v="urn:schemas-microsoft-com:vml" Requires="v">
                <p:oleObj spid="_x0000_s84180" name="Equation" r:id="rId17" imgW="2222500" imgH="457200" progId="Equation.3">
                  <p:embed/>
                </p:oleObj>
              </mc:Choice>
              <mc:Fallback>
                <p:oleObj name="Equation" r:id="rId17" imgW="2222500" imgH="457200" progId="Equation.3">
                  <p:embed/>
                  <p:pic>
                    <p:nvPicPr>
                      <p:cNvPr id="0" name="Object 18"/>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09600" y="5576884"/>
                        <a:ext cx="6291590" cy="1052516"/>
                      </a:xfrm>
                      <a:prstGeom prst="rect">
                        <a:avLst/>
                      </a:prstGeom>
                      <a:noFill/>
                    </p:spPr>
                  </p:pic>
                </p:oleObj>
              </mc:Fallback>
            </mc:AlternateContent>
          </a:graphicData>
        </a:graphic>
      </p:graphicFrame>
      <p:sp>
        <p:nvSpPr>
          <p:cNvPr id="23" name="Rectangle 20"/>
          <p:cNvSpPr>
            <a:spLocks noChangeArrowheads="1"/>
          </p:cNvSpPr>
          <p:nvPr/>
        </p:nvSpPr>
        <p:spPr bwMode="auto">
          <a:xfrm>
            <a:off x="0" y="563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5273338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additive="base">
                                        <p:cTn id="23" dur="500" fill="hold"/>
                                        <p:tgtEl>
                                          <p:spTgt spid="3"/>
                                        </p:tgtEl>
                                        <p:attrNameLst>
                                          <p:attrName>ppt_x</p:attrName>
                                        </p:attrNameLst>
                                      </p:cBhvr>
                                      <p:tavLst>
                                        <p:tav tm="0">
                                          <p:val>
                                            <p:strVal val="#ppt_x"/>
                                          </p:val>
                                        </p:tav>
                                        <p:tav tm="100000">
                                          <p:val>
                                            <p:strVal val="#ppt_x"/>
                                          </p:val>
                                        </p:tav>
                                      </p:tavLst>
                                    </p:anim>
                                    <p:anim calcmode="lin" valueType="num">
                                      <p:cBhvr additive="base">
                                        <p:cTn id="2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additive="base">
                                        <p:cTn id="29" dur="500" fill="hold"/>
                                        <p:tgtEl>
                                          <p:spTgt spid="16"/>
                                        </p:tgtEl>
                                        <p:attrNameLst>
                                          <p:attrName>ppt_x</p:attrName>
                                        </p:attrNameLst>
                                      </p:cBhvr>
                                      <p:tavLst>
                                        <p:tav tm="0">
                                          <p:val>
                                            <p:strVal val="#ppt_x"/>
                                          </p:val>
                                        </p:tav>
                                        <p:tav tm="100000">
                                          <p:val>
                                            <p:strVal val="#ppt_x"/>
                                          </p:val>
                                        </p:tav>
                                      </p:tavLst>
                                    </p:anim>
                                    <p:anim calcmode="lin" valueType="num">
                                      <p:cBhvr additive="base">
                                        <p:cTn id="3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additive="base">
                                        <p:cTn id="35" dur="500" fill="hold"/>
                                        <p:tgtEl>
                                          <p:spTgt spid="19"/>
                                        </p:tgtEl>
                                        <p:attrNameLst>
                                          <p:attrName>ppt_x</p:attrName>
                                        </p:attrNameLst>
                                      </p:cBhvr>
                                      <p:tavLst>
                                        <p:tav tm="0">
                                          <p:val>
                                            <p:strVal val="#ppt_x"/>
                                          </p:val>
                                        </p:tav>
                                        <p:tav tm="100000">
                                          <p:val>
                                            <p:strVal val="#ppt_x"/>
                                          </p:val>
                                        </p:tav>
                                      </p:tavLst>
                                    </p:anim>
                                    <p:anim calcmode="lin" valueType="num">
                                      <p:cBhvr additive="base">
                                        <p:cTn id="3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22"/>
                                        </p:tgtEl>
                                        <p:attrNameLst>
                                          <p:attrName>style.visibility</p:attrName>
                                        </p:attrNameLst>
                                      </p:cBhvr>
                                      <p:to>
                                        <p:strVal val="visible"/>
                                      </p:to>
                                    </p:set>
                                    <p:anim calcmode="lin" valueType="num">
                                      <p:cBhvr additive="base">
                                        <p:cTn id="41" dur="500" fill="hold"/>
                                        <p:tgtEl>
                                          <p:spTgt spid="22"/>
                                        </p:tgtEl>
                                        <p:attrNameLst>
                                          <p:attrName>ppt_x</p:attrName>
                                        </p:attrNameLst>
                                      </p:cBhvr>
                                      <p:tavLst>
                                        <p:tav tm="0">
                                          <p:val>
                                            <p:strVal val="#ppt_x"/>
                                          </p:val>
                                        </p:tav>
                                        <p:tav tm="100000">
                                          <p:val>
                                            <p:strVal val="#ppt_x"/>
                                          </p:val>
                                        </p:tav>
                                      </p:tavLst>
                                    </p:anim>
                                    <p:anim calcmode="lin" valueType="num">
                                      <p:cBhvr additive="base">
                                        <p:cTn id="4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688943" y="3276600"/>
            <a:ext cx="8226457" cy="1752600"/>
          </a:xfrm>
        </p:spPr>
        <p:txBody>
          <a:bodyPr>
            <a:normAutofit/>
          </a:bodyPr>
          <a:lstStyle/>
          <a:p>
            <a:pPr algn="just" rtl="1"/>
            <a:r>
              <a:rPr lang="en-US" sz="2800" dirty="0" err="1">
                <a:solidFill>
                  <a:schemeClr val="tx1"/>
                </a:solidFill>
              </a:rPr>
              <a:t>Es</a:t>
            </a:r>
            <a:r>
              <a:rPr lang="ar-SA" sz="2800" dirty="0">
                <a:solidFill>
                  <a:schemeClr val="tx1"/>
                </a:solidFill>
              </a:rPr>
              <a:t> = كفاءة تخزين المياه.</a:t>
            </a:r>
            <a:endParaRPr lang="en-US" sz="2800" dirty="0">
              <a:solidFill>
                <a:schemeClr val="tx1"/>
              </a:solidFill>
            </a:endParaRPr>
          </a:p>
          <a:p>
            <a:pPr algn="just" rtl="1"/>
            <a:r>
              <a:rPr lang="en-US" sz="2800" dirty="0">
                <a:solidFill>
                  <a:schemeClr val="tx1"/>
                </a:solidFill>
              </a:rPr>
              <a:t>Dc</a:t>
            </a:r>
            <a:r>
              <a:rPr lang="ar-SA" sz="2800" dirty="0">
                <a:solidFill>
                  <a:schemeClr val="tx1"/>
                </a:solidFill>
              </a:rPr>
              <a:t> = عمق الماء المطلوب تخزينه لاستهلاك النبات في منطقة الجذور قبل الري.</a:t>
            </a:r>
            <a:endParaRPr lang="en-US" sz="2800" dirty="0">
              <a:solidFill>
                <a:schemeClr val="tx1"/>
              </a:solidFill>
            </a:endParaRPr>
          </a:p>
        </p:txBody>
      </p:sp>
      <p:sp>
        <p:nvSpPr>
          <p:cNvPr id="2" name="Rectangle 1"/>
          <p:cNvSpPr/>
          <p:nvPr/>
        </p:nvSpPr>
        <p:spPr>
          <a:xfrm>
            <a:off x="1066800" y="838199"/>
            <a:ext cx="7918514" cy="584775"/>
          </a:xfrm>
          <a:prstGeom prst="rect">
            <a:avLst/>
          </a:prstGeom>
        </p:spPr>
        <p:txBody>
          <a:bodyPr wrap="none">
            <a:spAutoFit/>
          </a:bodyPr>
          <a:lstStyle/>
          <a:p>
            <a:pPr rtl="1"/>
            <a:r>
              <a:rPr lang="ar-SA" sz="3200" b="1" dirty="0"/>
              <a:t>3. كفاءة التخزين المائي   </a:t>
            </a:r>
            <a:r>
              <a:rPr lang="en-US" sz="3200" dirty="0"/>
              <a:t>Water Storage Efficienc</a:t>
            </a:r>
            <a:r>
              <a:rPr lang="en-US" sz="3200" b="1" dirty="0"/>
              <a:t>y</a:t>
            </a:r>
            <a:r>
              <a:rPr lang="ar-SA" sz="3200" b="1" dirty="0"/>
              <a:t> </a:t>
            </a:r>
            <a:endParaRPr lang="en-US" sz="3200" dirty="0"/>
          </a:p>
        </p:txBody>
      </p:sp>
      <p:sp>
        <p:nvSpPr>
          <p:cNvPr id="3" name="Rectangle 2"/>
          <p:cNvSpPr/>
          <p:nvPr/>
        </p:nvSpPr>
        <p:spPr>
          <a:xfrm>
            <a:off x="335280" y="1371600"/>
            <a:ext cx="8458200" cy="1384995"/>
          </a:xfrm>
          <a:prstGeom prst="rect">
            <a:avLst/>
          </a:prstGeom>
        </p:spPr>
        <p:txBody>
          <a:bodyPr wrap="square">
            <a:spAutoFit/>
          </a:bodyPr>
          <a:lstStyle/>
          <a:p>
            <a:pPr algn="just" rtl="1"/>
            <a:r>
              <a:rPr lang="ar-SA" sz="2800" dirty="0"/>
              <a:t>هي النسبة بين كمية المياه المخزنة فعلياً في منطقة الجذور نتيجة عملية الري إلى كمية المياه الواجب تخزينها في منطقة الجذور لتوصيلها إلى السعة الحقلية.</a:t>
            </a:r>
            <a:endParaRPr lang="en-US" sz="2800"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3675148924"/>
              </p:ext>
            </p:extLst>
          </p:nvPr>
        </p:nvGraphicFramePr>
        <p:xfrm>
          <a:off x="3200400" y="2362200"/>
          <a:ext cx="2225040" cy="1066800"/>
        </p:xfrm>
        <a:graphic>
          <a:graphicData uri="http://schemas.openxmlformats.org/presentationml/2006/ole">
            <mc:AlternateContent xmlns:mc="http://schemas.openxmlformats.org/markup-compatibility/2006">
              <mc:Choice xmlns:v="urn:schemas-microsoft-com:vml" Requires="v">
                <p:oleObj spid="_x0000_s83013" name="Equation" r:id="rId3" imgW="926698" imgH="444307" progId="Equation.3">
                  <p:embed/>
                </p:oleObj>
              </mc:Choice>
              <mc:Fallback>
                <p:oleObj name="Equation" r:id="rId3" imgW="926698" imgH="444307"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2362200"/>
                        <a:ext cx="2225040" cy="1066800"/>
                      </a:xfrm>
                      <a:prstGeom prst="rect">
                        <a:avLst/>
                      </a:prstGeom>
                      <a:noFill/>
                    </p:spPr>
                  </p:pic>
                </p:oleObj>
              </mc:Fallback>
            </mc:AlternateContent>
          </a:graphicData>
        </a:graphic>
      </p:graphicFrame>
      <p:sp>
        <p:nvSpPr>
          <p:cNvPr id="7" name="Rectangle 3"/>
          <p:cNvSpPr>
            <a:spLocks noChangeArrowheads="1"/>
          </p:cNvSpPr>
          <p:nvPr/>
        </p:nvSpPr>
        <p:spPr bwMode="auto">
          <a:xfrm>
            <a:off x="0" y="5556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4177815893"/>
              </p:ext>
            </p:extLst>
          </p:nvPr>
        </p:nvGraphicFramePr>
        <p:xfrm>
          <a:off x="2895600" y="4800600"/>
          <a:ext cx="3860800" cy="671513"/>
        </p:xfrm>
        <a:graphic>
          <a:graphicData uri="http://schemas.openxmlformats.org/presentationml/2006/ole">
            <mc:AlternateContent xmlns:mc="http://schemas.openxmlformats.org/markup-compatibility/2006">
              <mc:Choice xmlns:v="urn:schemas-microsoft-com:vml" Requires="v">
                <p:oleObj spid="_x0000_s83014" name="Equation" r:id="rId5" imgW="1295280" imgH="228600" progId="Equation.3">
                  <p:embed/>
                </p:oleObj>
              </mc:Choice>
              <mc:Fallback>
                <p:oleObj name="Equation" r:id="rId5" imgW="1295280" imgH="228600" progId="Equation.3">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95600" y="4800600"/>
                        <a:ext cx="3860800"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Rectangle 6"/>
          <p:cNvSpPr>
            <a:spLocks noChangeArrowheads="1"/>
          </p:cNvSpPr>
          <p:nvPr/>
        </p:nvSpPr>
        <p:spPr bwMode="auto">
          <a:xfrm>
            <a:off x="-228600" y="5791200"/>
            <a:ext cx="920476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rgbClr val="000000"/>
                </a:solidFill>
                <a:effectLst/>
                <a:latin typeface="Simplified Arabic" pitchFamily="18" charset="-78"/>
                <a:ea typeface="Times New Roman" pitchFamily="18" charset="0"/>
                <a:cs typeface="Simplified Arabic" pitchFamily="18" charset="-78"/>
              </a:rPr>
              <a:t>   </a:t>
            </a:r>
            <a:r>
              <a:rPr kumimoji="0" lang="ar-SA" sz="2800" b="0" i="0" u="none" strike="noStrike" cap="none" normalizeH="0" baseline="0" dirty="0">
                <a:ln>
                  <a:noFill/>
                </a:ln>
                <a:solidFill>
                  <a:srgbClr val="000000"/>
                </a:solidFill>
                <a:effectLst/>
                <a:latin typeface="Simplified Arabic" pitchFamily="18" charset="-78"/>
                <a:ea typeface="Times New Roman" pitchFamily="18" charset="0"/>
                <a:cs typeface="Simplified Arabic" pitchFamily="18" charset="-78"/>
              </a:rPr>
              <a:t>= متوسط الرطوبة الحجمية عند السعة الحقلية لنوع تربة منطقة الجذور</a:t>
            </a:r>
            <a:r>
              <a:rPr kumimoji="0" lang="en-US" sz="2800" b="0" i="0" u="none" strike="noStrike" cap="none" normalizeH="0" baseline="0" dirty="0">
                <a:ln>
                  <a:noFill/>
                </a:ln>
                <a:solidFill>
                  <a:srgbClr val="000000"/>
                </a:solidFill>
                <a:effectLst/>
                <a:latin typeface="Simplified Arabic" pitchFamily="18" charset="-78"/>
                <a:ea typeface="Times New Roman" pitchFamily="18" charset="0"/>
                <a:cs typeface="Simplified Arabic" pitchFamily="18" charset="-78"/>
              </a:rPr>
              <a:t> (%). </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10" name="Object 9"/>
          <p:cNvGraphicFramePr>
            <a:graphicFrameLocks noChangeAspect="1"/>
          </p:cNvGraphicFramePr>
          <p:nvPr>
            <p:extLst>
              <p:ext uri="{D42A27DB-BD31-4B8C-83A1-F6EECF244321}">
                <p14:modId xmlns:p14="http://schemas.microsoft.com/office/powerpoint/2010/main" val="3609246735"/>
              </p:ext>
            </p:extLst>
          </p:nvPr>
        </p:nvGraphicFramePr>
        <p:xfrm>
          <a:off x="8497252" y="5781020"/>
          <a:ext cx="585788" cy="533400"/>
        </p:xfrm>
        <a:graphic>
          <a:graphicData uri="http://schemas.openxmlformats.org/presentationml/2006/ole">
            <mc:AlternateContent xmlns:mc="http://schemas.openxmlformats.org/markup-compatibility/2006">
              <mc:Choice xmlns:v="urn:schemas-microsoft-com:vml" Requires="v">
                <p:oleObj spid="_x0000_s83015" name="Equation" r:id="rId7" imgW="253890" imgH="228501" progId="Equation.3">
                  <p:embed/>
                </p:oleObj>
              </mc:Choice>
              <mc:Fallback>
                <p:oleObj name="Equation" r:id="rId7" imgW="253890" imgH="228501" progId="Equation.3">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497252" y="5781020"/>
                        <a:ext cx="585788"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27333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3"/>
          <p:cNvSpPr>
            <a:spLocks noChangeArrowheads="1"/>
          </p:cNvSpPr>
          <p:nvPr/>
        </p:nvSpPr>
        <p:spPr bwMode="auto">
          <a:xfrm>
            <a:off x="0" y="3349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8"/>
          <p:cNvSpPr/>
          <p:nvPr/>
        </p:nvSpPr>
        <p:spPr>
          <a:xfrm>
            <a:off x="228600" y="685800"/>
            <a:ext cx="8763000" cy="2677656"/>
          </a:xfrm>
          <a:prstGeom prst="rect">
            <a:avLst/>
          </a:prstGeom>
        </p:spPr>
        <p:txBody>
          <a:bodyPr wrap="square">
            <a:spAutoFit/>
          </a:bodyPr>
          <a:lstStyle/>
          <a:p>
            <a:pPr algn="just" rtl="1"/>
            <a:r>
              <a:rPr lang="ar-SA" sz="2800" b="1" dirty="0"/>
              <a:t>مثال:</a:t>
            </a:r>
            <a:endParaRPr lang="en-US" sz="2800" dirty="0"/>
          </a:p>
          <a:p>
            <a:pPr algn="just" rtl="1"/>
            <a:r>
              <a:rPr lang="ar-SA" sz="2800" dirty="0"/>
              <a:t>تربة لومية رملية متوسط الرطوبة الحجمية عند السعة الحقلية لها 25% مزروع بها محصول عمق قطاع الجذور له 45 سم، فإذا تم تقسيم قطاع منطقة الجذور إلى ثلاثة قطاعات وتم قياس نسبة الرطوبة الحجمية بكل قطاع باستخدام التنشيومتر قبل وبعد الري ورصدت النتائج في الجدول التالي. أحسب كفاءة التخزين المائي.</a:t>
            </a:r>
            <a:endParaRPr lang="en-US" sz="2800" dirty="0"/>
          </a:p>
        </p:txBody>
      </p:sp>
      <p:graphicFrame>
        <p:nvGraphicFramePr>
          <p:cNvPr id="10" name="Table 9"/>
          <p:cNvGraphicFramePr>
            <a:graphicFrameLocks noGrp="1"/>
          </p:cNvGraphicFramePr>
          <p:nvPr>
            <p:extLst>
              <p:ext uri="{D42A27DB-BD31-4B8C-83A1-F6EECF244321}">
                <p14:modId xmlns:p14="http://schemas.microsoft.com/office/powerpoint/2010/main" val="2907331880"/>
              </p:ext>
            </p:extLst>
          </p:nvPr>
        </p:nvGraphicFramePr>
        <p:xfrm>
          <a:off x="990601" y="3457034"/>
          <a:ext cx="7772399" cy="2105565"/>
        </p:xfrm>
        <a:graphic>
          <a:graphicData uri="http://schemas.openxmlformats.org/drawingml/2006/table">
            <a:tbl>
              <a:tblPr rtl="1" firstRow="1" firstCol="1" lastRow="1" lastCol="1" bandRow="1" bandCol="1">
                <a:tableStyleId>{5C22544A-7EE6-4342-B048-85BDC9FD1C3A}</a:tableStyleId>
              </a:tblPr>
              <a:tblGrid>
                <a:gridCol w="3472030">
                  <a:extLst>
                    <a:ext uri="{9D8B030D-6E8A-4147-A177-3AD203B41FA5}">
                      <a16:colId xmlns:a16="http://schemas.microsoft.com/office/drawing/2014/main" val="20000"/>
                    </a:ext>
                  </a:extLst>
                </a:gridCol>
                <a:gridCol w="1323011">
                  <a:extLst>
                    <a:ext uri="{9D8B030D-6E8A-4147-A177-3AD203B41FA5}">
                      <a16:colId xmlns:a16="http://schemas.microsoft.com/office/drawing/2014/main" val="20001"/>
                    </a:ext>
                  </a:extLst>
                </a:gridCol>
                <a:gridCol w="1488679">
                  <a:extLst>
                    <a:ext uri="{9D8B030D-6E8A-4147-A177-3AD203B41FA5}">
                      <a16:colId xmlns:a16="http://schemas.microsoft.com/office/drawing/2014/main" val="20002"/>
                    </a:ext>
                  </a:extLst>
                </a:gridCol>
                <a:gridCol w="1488679">
                  <a:extLst>
                    <a:ext uri="{9D8B030D-6E8A-4147-A177-3AD203B41FA5}">
                      <a16:colId xmlns:a16="http://schemas.microsoft.com/office/drawing/2014/main" val="20003"/>
                    </a:ext>
                  </a:extLst>
                </a:gridCol>
              </a:tblGrid>
              <a:tr h="676905">
                <a:tc>
                  <a:txBody>
                    <a:bodyPr/>
                    <a:lstStyle/>
                    <a:p>
                      <a:pPr marL="0" marR="0" algn="justLow" rtl="1">
                        <a:lnSpc>
                          <a:spcPct val="130000"/>
                        </a:lnSpc>
                        <a:spcBef>
                          <a:spcPts val="0"/>
                        </a:spcBef>
                        <a:spcAft>
                          <a:spcPts val="0"/>
                        </a:spcAft>
                        <a:tabLst>
                          <a:tab pos="457200" algn="l"/>
                          <a:tab pos="914400" algn="l"/>
                          <a:tab pos="1371600" algn="l"/>
                          <a:tab pos="1828800" algn="l"/>
                          <a:tab pos="2286000" algn="l"/>
                          <a:tab pos="2743200" algn="l"/>
                          <a:tab pos="3200400" algn="l"/>
                        </a:tabLst>
                      </a:pPr>
                      <a:r>
                        <a:rPr lang="ar-SA" sz="2400" dirty="0">
                          <a:effectLst/>
                        </a:rPr>
                        <a:t>عمق قطاع التربة (سم)</a:t>
                      </a:r>
                      <a:endParaRPr lang="en-US" sz="2400" dirty="0">
                        <a:solidFill>
                          <a:srgbClr val="000000"/>
                        </a:solidFill>
                        <a:effectLst/>
                        <a:latin typeface="Times New Roman"/>
                        <a:ea typeface="Times New Roman"/>
                        <a:cs typeface="Simplified Arabic"/>
                      </a:endParaRPr>
                    </a:p>
                  </a:txBody>
                  <a:tcPr marL="68580" marR="68580" marT="0" marB="0">
                    <a:solidFill>
                      <a:schemeClr val="accent1"/>
                    </a:solidFill>
                  </a:tcPr>
                </a:tc>
                <a:tc>
                  <a:txBody>
                    <a:bodyPr/>
                    <a:lstStyle/>
                    <a:p>
                      <a:pPr marL="0" marR="0" algn="ctr" rtl="1">
                        <a:lnSpc>
                          <a:spcPct val="130000"/>
                        </a:lnSpc>
                        <a:spcBef>
                          <a:spcPts val="0"/>
                        </a:spcBef>
                        <a:spcAft>
                          <a:spcPts val="0"/>
                        </a:spcAft>
                        <a:tabLst>
                          <a:tab pos="457200" algn="l"/>
                          <a:tab pos="914400" algn="l"/>
                          <a:tab pos="1371600" algn="l"/>
                          <a:tab pos="1828800" algn="l"/>
                          <a:tab pos="2286000" algn="l"/>
                          <a:tab pos="2743200" algn="l"/>
                          <a:tab pos="3200400" algn="l"/>
                        </a:tabLst>
                      </a:pPr>
                      <a:r>
                        <a:rPr lang="ar-SA" sz="2400">
                          <a:effectLst/>
                        </a:rPr>
                        <a:t>0 – 15</a:t>
                      </a:r>
                      <a:endParaRPr lang="en-US" sz="2400">
                        <a:solidFill>
                          <a:srgbClr val="000000"/>
                        </a:solidFill>
                        <a:effectLst/>
                        <a:latin typeface="Times New Roman"/>
                        <a:ea typeface="Times New Roman"/>
                        <a:cs typeface="Simplified Arabic"/>
                      </a:endParaRPr>
                    </a:p>
                  </a:txBody>
                  <a:tcPr marL="68580" marR="68580" marT="0" marB="0"/>
                </a:tc>
                <a:tc>
                  <a:txBody>
                    <a:bodyPr/>
                    <a:lstStyle/>
                    <a:p>
                      <a:pPr marL="0" marR="0" algn="ctr" rtl="1">
                        <a:lnSpc>
                          <a:spcPct val="130000"/>
                        </a:lnSpc>
                        <a:spcBef>
                          <a:spcPts val="0"/>
                        </a:spcBef>
                        <a:spcAft>
                          <a:spcPts val="0"/>
                        </a:spcAft>
                        <a:tabLst>
                          <a:tab pos="457200" algn="l"/>
                          <a:tab pos="914400" algn="l"/>
                          <a:tab pos="1371600" algn="l"/>
                          <a:tab pos="1828800" algn="l"/>
                          <a:tab pos="2286000" algn="l"/>
                          <a:tab pos="2743200" algn="l"/>
                          <a:tab pos="3200400" algn="l"/>
                        </a:tabLst>
                      </a:pPr>
                      <a:r>
                        <a:rPr lang="ar-SA" sz="2400">
                          <a:effectLst/>
                        </a:rPr>
                        <a:t>15 – 30</a:t>
                      </a:r>
                      <a:endParaRPr lang="en-US" sz="2400">
                        <a:solidFill>
                          <a:srgbClr val="000000"/>
                        </a:solidFill>
                        <a:effectLst/>
                        <a:latin typeface="Times New Roman"/>
                        <a:ea typeface="Times New Roman"/>
                        <a:cs typeface="Simplified Arabic"/>
                      </a:endParaRPr>
                    </a:p>
                  </a:txBody>
                  <a:tcPr marL="68580" marR="68580" marT="0" marB="0"/>
                </a:tc>
                <a:tc>
                  <a:txBody>
                    <a:bodyPr/>
                    <a:lstStyle/>
                    <a:p>
                      <a:pPr marL="0" marR="0" algn="ctr" rtl="1">
                        <a:lnSpc>
                          <a:spcPct val="130000"/>
                        </a:lnSpc>
                        <a:spcBef>
                          <a:spcPts val="0"/>
                        </a:spcBef>
                        <a:spcAft>
                          <a:spcPts val="0"/>
                        </a:spcAft>
                        <a:tabLst>
                          <a:tab pos="457200" algn="l"/>
                          <a:tab pos="914400" algn="l"/>
                          <a:tab pos="1371600" algn="l"/>
                          <a:tab pos="1828800" algn="l"/>
                          <a:tab pos="2286000" algn="l"/>
                          <a:tab pos="2743200" algn="l"/>
                          <a:tab pos="3200400" algn="l"/>
                        </a:tabLst>
                      </a:pPr>
                      <a:r>
                        <a:rPr lang="ar-SA" sz="2400">
                          <a:effectLst/>
                        </a:rPr>
                        <a:t>30 – 45</a:t>
                      </a:r>
                      <a:endParaRPr lang="en-US" sz="2400">
                        <a:solidFill>
                          <a:srgbClr val="000000"/>
                        </a:solidFill>
                        <a:effectLst/>
                        <a:latin typeface="Times New Roman"/>
                        <a:ea typeface="Times New Roman"/>
                        <a:cs typeface="Simplified Arabic"/>
                      </a:endParaRPr>
                    </a:p>
                  </a:txBody>
                  <a:tcPr marL="68580" marR="68580" marT="0" marB="0"/>
                </a:tc>
                <a:extLst>
                  <a:ext uri="{0D108BD9-81ED-4DB2-BD59-A6C34878D82A}">
                    <a16:rowId xmlns:a16="http://schemas.microsoft.com/office/drawing/2014/main" val="10000"/>
                  </a:ext>
                </a:extLst>
              </a:tr>
              <a:tr h="714330">
                <a:tc>
                  <a:txBody>
                    <a:bodyPr/>
                    <a:lstStyle/>
                    <a:p>
                      <a:pPr marL="0" marR="0" algn="justLow" rtl="1">
                        <a:lnSpc>
                          <a:spcPct val="130000"/>
                        </a:lnSpc>
                        <a:spcBef>
                          <a:spcPts val="0"/>
                        </a:spcBef>
                        <a:spcAft>
                          <a:spcPts val="0"/>
                        </a:spcAft>
                        <a:tabLst>
                          <a:tab pos="457200" algn="l"/>
                          <a:tab pos="914400" algn="l"/>
                          <a:tab pos="1371600" algn="l"/>
                          <a:tab pos="1828800" algn="l"/>
                          <a:tab pos="2286000" algn="l"/>
                          <a:tab pos="2743200" algn="l"/>
                          <a:tab pos="3200400" algn="l"/>
                        </a:tabLst>
                      </a:pPr>
                      <a:r>
                        <a:rPr lang="ar-SA" sz="2400">
                          <a:effectLst/>
                        </a:rPr>
                        <a:t>الرطوبة الحجمية قبل الري (%)</a:t>
                      </a:r>
                      <a:endParaRPr lang="en-US" sz="2400">
                        <a:solidFill>
                          <a:srgbClr val="000000"/>
                        </a:solidFill>
                        <a:effectLst/>
                        <a:latin typeface="Times New Roman"/>
                        <a:ea typeface="Times New Roman"/>
                        <a:cs typeface="Simplified Arabic"/>
                      </a:endParaRPr>
                    </a:p>
                  </a:txBody>
                  <a:tcPr marL="68580" marR="68580" marT="0" marB="0"/>
                </a:tc>
                <a:tc>
                  <a:txBody>
                    <a:bodyPr/>
                    <a:lstStyle/>
                    <a:p>
                      <a:pPr marL="0" marR="0" algn="ctr" rtl="1">
                        <a:lnSpc>
                          <a:spcPct val="130000"/>
                        </a:lnSpc>
                        <a:spcBef>
                          <a:spcPts val="0"/>
                        </a:spcBef>
                        <a:spcAft>
                          <a:spcPts val="0"/>
                        </a:spcAft>
                        <a:tabLst>
                          <a:tab pos="457200" algn="l"/>
                          <a:tab pos="914400" algn="l"/>
                          <a:tab pos="1371600" algn="l"/>
                          <a:tab pos="1828800" algn="l"/>
                          <a:tab pos="2286000" algn="l"/>
                          <a:tab pos="2743200" algn="l"/>
                          <a:tab pos="3200400" algn="l"/>
                        </a:tabLst>
                      </a:pPr>
                      <a:r>
                        <a:rPr lang="ar-SA" sz="2400" dirty="0">
                          <a:solidFill>
                            <a:schemeClr val="bg1"/>
                          </a:solidFill>
                          <a:effectLst/>
                        </a:rPr>
                        <a:t>9</a:t>
                      </a:r>
                      <a:endParaRPr lang="en-US" sz="2400" dirty="0">
                        <a:solidFill>
                          <a:schemeClr val="bg1"/>
                        </a:solidFill>
                        <a:effectLst/>
                        <a:latin typeface="Times New Roman"/>
                        <a:ea typeface="Times New Roman"/>
                        <a:cs typeface="Simplified Arabic"/>
                      </a:endParaRPr>
                    </a:p>
                  </a:txBody>
                  <a:tcPr marL="68580" marR="68580" marT="0" marB="0">
                    <a:solidFill>
                      <a:schemeClr val="accent1"/>
                    </a:solidFill>
                  </a:tcPr>
                </a:tc>
                <a:tc>
                  <a:txBody>
                    <a:bodyPr/>
                    <a:lstStyle/>
                    <a:p>
                      <a:pPr marL="0" marR="0" algn="ctr" rtl="1">
                        <a:lnSpc>
                          <a:spcPct val="130000"/>
                        </a:lnSpc>
                        <a:spcBef>
                          <a:spcPts val="0"/>
                        </a:spcBef>
                        <a:spcAft>
                          <a:spcPts val="0"/>
                        </a:spcAft>
                        <a:tabLst>
                          <a:tab pos="457200" algn="l"/>
                          <a:tab pos="914400" algn="l"/>
                          <a:tab pos="1371600" algn="l"/>
                          <a:tab pos="1828800" algn="l"/>
                          <a:tab pos="2286000" algn="l"/>
                          <a:tab pos="2743200" algn="l"/>
                          <a:tab pos="3200400" algn="l"/>
                        </a:tabLst>
                      </a:pPr>
                      <a:r>
                        <a:rPr lang="ar-SA" sz="2400" dirty="0">
                          <a:solidFill>
                            <a:schemeClr val="bg1"/>
                          </a:solidFill>
                          <a:effectLst/>
                        </a:rPr>
                        <a:t>12</a:t>
                      </a:r>
                      <a:endParaRPr lang="en-US" sz="2400" dirty="0">
                        <a:solidFill>
                          <a:schemeClr val="bg1"/>
                        </a:solidFill>
                        <a:effectLst/>
                        <a:latin typeface="Times New Roman"/>
                        <a:ea typeface="Times New Roman"/>
                        <a:cs typeface="Simplified Arabic"/>
                      </a:endParaRPr>
                    </a:p>
                  </a:txBody>
                  <a:tcPr marL="68580" marR="68580" marT="0" marB="0">
                    <a:solidFill>
                      <a:schemeClr val="accent1"/>
                    </a:solidFill>
                  </a:tcPr>
                </a:tc>
                <a:tc>
                  <a:txBody>
                    <a:bodyPr/>
                    <a:lstStyle/>
                    <a:p>
                      <a:pPr marL="0" marR="0" algn="ctr" rtl="1">
                        <a:lnSpc>
                          <a:spcPct val="130000"/>
                        </a:lnSpc>
                        <a:spcBef>
                          <a:spcPts val="0"/>
                        </a:spcBef>
                        <a:spcAft>
                          <a:spcPts val="0"/>
                        </a:spcAft>
                        <a:tabLst>
                          <a:tab pos="457200" algn="l"/>
                          <a:tab pos="914400" algn="l"/>
                          <a:tab pos="1371600" algn="l"/>
                          <a:tab pos="1828800" algn="l"/>
                          <a:tab pos="2286000" algn="l"/>
                          <a:tab pos="2743200" algn="l"/>
                          <a:tab pos="3200400" algn="l"/>
                        </a:tabLst>
                      </a:pPr>
                      <a:r>
                        <a:rPr lang="ar-SA" sz="2400">
                          <a:effectLst/>
                        </a:rPr>
                        <a:t>15</a:t>
                      </a:r>
                      <a:endParaRPr lang="en-US" sz="2400">
                        <a:solidFill>
                          <a:srgbClr val="000000"/>
                        </a:solidFill>
                        <a:effectLst/>
                        <a:latin typeface="Times New Roman"/>
                        <a:ea typeface="Times New Roman"/>
                        <a:cs typeface="Simplified Arabic"/>
                      </a:endParaRPr>
                    </a:p>
                  </a:txBody>
                  <a:tcPr marL="68580" marR="68580" marT="0" marB="0"/>
                </a:tc>
                <a:extLst>
                  <a:ext uri="{0D108BD9-81ED-4DB2-BD59-A6C34878D82A}">
                    <a16:rowId xmlns:a16="http://schemas.microsoft.com/office/drawing/2014/main" val="10001"/>
                  </a:ext>
                </a:extLst>
              </a:tr>
              <a:tr h="714330">
                <a:tc>
                  <a:txBody>
                    <a:bodyPr/>
                    <a:lstStyle/>
                    <a:p>
                      <a:pPr marL="0" marR="0" algn="justLow" rtl="1">
                        <a:lnSpc>
                          <a:spcPct val="130000"/>
                        </a:lnSpc>
                        <a:spcBef>
                          <a:spcPts val="0"/>
                        </a:spcBef>
                        <a:spcAft>
                          <a:spcPts val="0"/>
                        </a:spcAft>
                        <a:tabLst>
                          <a:tab pos="457200" algn="l"/>
                          <a:tab pos="914400" algn="l"/>
                          <a:tab pos="1371600" algn="l"/>
                          <a:tab pos="1828800" algn="l"/>
                          <a:tab pos="2286000" algn="l"/>
                          <a:tab pos="2743200" algn="l"/>
                          <a:tab pos="3200400" algn="l"/>
                        </a:tabLst>
                      </a:pPr>
                      <a:r>
                        <a:rPr lang="ar-SA" sz="2400" dirty="0">
                          <a:effectLst/>
                        </a:rPr>
                        <a:t>الرطوبة الحجمية بعد الري (%)</a:t>
                      </a:r>
                      <a:endParaRPr lang="en-US" sz="2400" dirty="0">
                        <a:solidFill>
                          <a:srgbClr val="000000"/>
                        </a:solidFill>
                        <a:effectLst/>
                        <a:latin typeface="Times New Roman"/>
                        <a:ea typeface="Times New Roman"/>
                        <a:cs typeface="Simplified Arabic"/>
                      </a:endParaRPr>
                    </a:p>
                  </a:txBody>
                  <a:tcPr marL="68580" marR="68580" marT="0" marB="0"/>
                </a:tc>
                <a:tc>
                  <a:txBody>
                    <a:bodyPr/>
                    <a:lstStyle/>
                    <a:p>
                      <a:pPr marL="0" marR="0" algn="ctr" rtl="1">
                        <a:lnSpc>
                          <a:spcPct val="130000"/>
                        </a:lnSpc>
                        <a:spcBef>
                          <a:spcPts val="0"/>
                        </a:spcBef>
                        <a:spcAft>
                          <a:spcPts val="0"/>
                        </a:spcAft>
                        <a:tabLst>
                          <a:tab pos="457200" algn="l"/>
                          <a:tab pos="914400" algn="l"/>
                          <a:tab pos="1371600" algn="l"/>
                          <a:tab pos="1828800" algn="l"/>
                          <a:tab pos="2286000" algn="l"/>
                          <a:tab pos="2743200" algn="l"/>
                          <a:tab pos="3200400" algn="l"/>
                        </a:tabLst>
                      </a:pPr>
                      <a:r>
                        <a:rPr lang="ar-SA" sz="2400" dirty="0">
                          <a:effectLst/>
                        </a:rPr>
                        <a:t>24</a:t>
                      </a:r>
                      <a:endParaRPr lang="en-US" sz="2400" dirty="0">
                        <a:solidFill>
                          <a:srgbClr val="000000"/>
                        </a:solidFill>
                        <a:effectLst/>
                        <a:latin typeface="Times New Roman"/>
                        <a:ea typeface="Times New Roman"/>
                        <a:cs typeface="Simplified Arabic"/>
                      </a:endParaRPr>
                    </a:p>
                  </a:txBody>
                  <a:tcPr marL="68580" marR="68580" marT="0" marB="0"/>
                </a:tc>
                <a:tc>
                  <a:txBody>
                    <a:bodyPr/>
                    <a:lstStyle/>
                    <a:p>
                      <a:pPr marL="0" marR="0" algn="ctr" rtl="1">
                        <a:lnSpc>
                          <a:spcPct val="130000"/>
                        </a:lnSpc>
                        <a:spcBef>
                          <a:spcPts val="0"/>
                        </a:spcBef>
                        <a:spcAft>
                          <a:spcPts val="0"/>
                        </a:spcAft>
                        <a:tabLst>
                          <a:tab pos="457200" algn="l"/>
                          <a:tab pos="914400" algn="l"/>
                          <a:tab pos="1371600" algn="l"/>
                          <a:tab pos="1828800" algn="l"/>
                          <a:tab pos="2286000" algn="l"/>
                          <a:tab pos="2743200" algn="l"/>
                          <a:tab pos="3200400" algn="l"/>
                        </a:tabLst>
                      </a:pPr>
                      <a:r>
                        <a:rPr lang="ar-SA" sz="2400" dirty="0">
                          <a:effectLst/>
                        </a:rPr>
                        <a:t>21</a:t>
                      </a:r>
                      <a:endParaRPr lang="en-US" sz="2400" dirty="0">
                        <a:solidFill>
                          <a:srgbClr val="000000"/>
                        </a:solidFill>
                        <a:effectLst/>
                        <a:latin typeface="Times New Roman"/>
                        <a:ea typeface="Times New Roman"/>
                        <a:cs typeface="Simplified Arabic"/>
                      </a:endParaRPr>
                    </a:p>
                  </a:txBody>
                  <a:tcPr marL="68580" marR="68580" marT="0" marB="0"/>
                </a:tc>
                <a:tc>
                  <a:txBody>
                    <a:bodyPr/>
                    <a:lstStyle/>
                    <a:p>
                      <a:pPr marL="0" marR="0" algn="ctr" rtl="1">
                        <a:lnSpc>
                          <a:spcPct val="130000"/>
                        </a:lnSpc>
                        <a:spcBef>
                          <a:spcPts val="0"/>
                        </a:spcBef>
                        <a:spcAft>
                          <a:spcPts val="0"/>
                        </a:spcAft>
                        <a:tabLst>
                          <a:tab pos="457200" algn="l"/>
                          <a:tab pos="914400" algn="l"/>
                          <a:tab pos="1371600" algn="l"/>
                          <a:tab pos="1828800" algn="l"/>
                          <a:tab pos="2286000" algn="l"/>
                          <a:tab pos="2743200" algn="l"/>
                          <a:tab pos="3200400" algn="l"/>
                        </a:tabLst>
                      </a:pPr>
                      <a:r>
                        <a:rPr lang="ar-SA" sz="2400" dirty="0">
                          <a:effectLst/>
                        </a:rPr>
                        <a:t>18</a:t>
                      </a:r>
                      <a:endParaRPr lang="en-US" sz="2400" dirty="0">
                        <a:solidFill>
                          <a:srgbClr val="000000"/>
                        </a:solidFill>
                        <a:effectLst/>
                        <a:latin typeface="Times New Roman"/>
                        <a:ea typeface="Times New Roman"/>
                        <a:cs typeface="Simplified Arabic"/>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527333803"/>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2751507557"/>
              </p:ext>
            </p:extLst>
          </p:nvPr>
        </p:nvGraphicFramePr>
        <p:xfrm>
          <a:off x="548957" y="1752600"/>
          <a:ext cx="7528243" cy="517848"/>
        </p:xfrm>
        <a:graphic>
          <a:graphicData uri="http://schemas.openxmlformats.org/presentationml/2006/ole">
            <mc:AlternateContent xmlns:mc="http://schemas.openxmlformats.org/markup-compatibility/2006">
              <mc:Choice xmlns:v="urn:schemas-microsoft-com:vml" Requires="v">
                <p:oleObj spid="_x0000_s80987" name="Equation" r:id="rId3" imgW="3365500" imgH="228600" progId="Equation.3">
                  <p:embed/>
                </p:oleObj>
              </mc:Choice>
              <mc:Fallback>
                <p:oleObj name="Equation" r:id="rId3" imgW="3365500" imgH="2286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957" y="1752600"/>
                        <a:ext cx="7528243" cy="517848"/>
                      </a:xfrm>
                      <a:prstGeom prst="rect">
                        <a:avLst/>
                      </a:prstGeom>
                      <a:noFill/>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631849703"/>
              </p:ext>
            </p:extLst>
          </p:nvPr>
        </p:nvGraphicFramePr>
        <p:xfrm>
          <a:off x="533400" y="2514600"/>
          <a:ext cx="7772401" cy="554282"/>
        </p:xfrm>
        <a:graphic>
          <a:graphicData uri="http://schemas.openxmlformats.org/presentationml/2006/ole">
            <mc:AlternateContent xmlns:mc="http://schemas.openxmlformats.org/markup-compatibility/2006">
              <mc:Choice xmlns:v="urn:schemas-microsoft-com:vml" Requires="v">
                <p:oleObj spid="_x0000_s80988" name="Equation" r:id="rId5" imgW="3390900" imgH="228600" progId="Equation.3">
                  <p:embed/>
                </p:oleObj>
              </mc:Choice>
              <mc:Fallback>
                <p:oleObj name="Equation" r:id="rId5" imgW="3390900" imgH="228600" progId="Equation.3">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 y="2514600"/>
                        <a:ext cx="7772401" cy="554282"/>
                      </a:xfrm>
                      <a:prstGeom prst="rect">
                        <a:avLst/>
                      </a:prstGeom>
                      <a:noFill/>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4224830478"/>
              </p:ext>
            </p:extLst>
          </p:nvPr>
        </p:nvGraphicFramePr>
        <p:xfrm>
          <a:off x="602615" y="3352800"/>
          <a:ext cx="7400018" cy="495300"/>
        </p:xfrm>
        <a:graphic>
          <a:graphicData uri="http://schemas.openxmlformats.org/presentationml/2006/ole">
            <mc:AlternateContent xmlns:mc="http://schemas.openxmlformats.org/markup-compatibility/2006">
              <mc:Choice xmlns:v="urn:schemas-microsoft-com:vml" Requires="v">
                <p:oleObj spid="_x0000_s80989" name="Equation" r:id="rId7" imgW="3390900" imgH="228600" progId="Equation.3">
                  <p:embed/>
                </p:oleObj>
              </mc:Choice>
              <mc:Fallback>
                <p:oleObj name="Equation" r:id="rId7" imgW="3390900" imgH="228600" progId="Equation.3">
                  <p:embed/>
                  <p:pic>
                    <p:nvPicPr>
                      <p:cNvPr id="0" name="Object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2615" y="3352800"/>
                        <a:ext cx="7400018" cy="495300"/>
                      </a:xfrm>
                      <a:prstGeom prst="rect">
                        <a:avLst/>
                      </a:prstGeom>
                      <a:noFill/>
                    </p:spPr>
                  </p:pic>
                </p:oleObj>
              </mc:Fallback>
            </mc:AlternateContent>
          </a:graphicData>
        </a:graphic>
      </p:graphicFrame>
      <p:sp>
        <p:nvSpPr>
          <p:cNvPr id="6" name="Rectangle 4"/>
          <p:cNvSpPr>
            <a:spLocks noChangeArrowheads="1"/>
          </p:cNvSpPr>
          <p:nvPr/>
        </p:nvSpPr>
        <p:spPr bwMode="auto">
          <a:xfrm>
            <a:off x="-149981" y="596205"/>
            <a:ext cx="9217781"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457200" algn="l"/>
                <a:tab pos="914400" algn="l"/>
                <a:tab pos="1371600" algn="l"/>
                <a:tab pos="1828800" algn="l"/>
                <a:tab pos="2286000" algn="l"/>
                <a:tab pos="2743200" algn="l"/>
                <a:tab pos="3200400" algn="l"/>
              </a:tabLst>
            </a:pPr>
            <a:r>
              <a:rPr kumimoji="0" lang="ar-SA" sz="2800" b="0" i="0" u="none" strike="noStrike" cap="none" normalizeH="0" baseline="0" dirty="0">
                <a:ln>
                  <a:noFill/>
                </a:ln>
                <a:solidFill>
                  <a:srgbClr val="000000"/>
                </a:solidFill>
                <a:effectLst/>
                <a:latin typeface="Times New Roman" pitchFamily="18" charset="0"/>
                <a:ea typeface="Times New Roman" pitchFamily="18" charset="0"/>
                <a:cs typeface="Simplified Arabic" pitchFamily="18" charset="-78"/>
              </a:rPr>
              <a:t>الحل</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457200" algn="l"/>
                <a:tab pos="914400" algn="l"/>
                <a:tab pos="1371600" algn="l"/>
                <a:tab pos="1828800" algn="l"/>
                <a:tab pos="2286000" algn="l"/>
                <a:tab pos="2743200" algn="l"/>
                <a:tab pos="3200400" algn="l"/>
              </a:tabLst>
            </a:pPr>
            <a:r>
              <a:rPr kumimoji="0" lang="ar-SA" sz="2800" b="0" i="0" u="none" strike="noStrike" cap="none" normalizeH="0" baseline="0" dirty="0">
                <a:ln>
                  <a:noFill/>
                </a:ln>
                <a:solidFill>
                  <a:srgbClr val="000000"/>
                </a:solidFill>
                <a:effectLst/>
                <a:latin typeface="Times New Roman" pitchFamily="18" charset="0"/>
                <a:ea typeface="Times New Roman" pitchFamily="18" charset="0"/>
                <a:cs typeface="Simplified Arabic" pitchFamily="18" charset="-78"/>
              </a:rPr>
              <a:t>حساب عمق الماء المخزن فعليا في كل قطاع من قطاعات التربة لمنطقة الجذور</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286000" algn="l"/>
                <a:tab pos="2743200" algn="l"/>
                <a:tab pos="3200400" algn="l"/>
              </a:tabLst>
            </a:pP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
        <p:nvSpPr>
          <p:cNvPr id="7" name="Rectangle 5"/>
          <p:cNvSpPr>
            <a:spLocks noChangeArrowheads="1"/>
          </p:cNvSpPr>
          <p:nvPr/>
        </p:nvSpPr>
        <p:spPr bwMode="auto">
          <a:xfrm>
            <a:off x="0" y="731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914400" algn="l"/>
                <a:tab pos="1371600" algn="l"/>
                <a:tab pos="1828800" algn="l"/>
                <a:tab pos="2286000" algn="l"/>
                <a:tab pos="2743200" algn="l"/>
                <a:tab pos="3200400" algn="l"/>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8" name="Rectangle 6"/>
          <p:cNvSpPr>
            <a:spLocks noChangeArrowheads="1"/>
          </p:cNvSpPr>
          <p:nvPr/>
        </p:nvSpPr>
        <p:spPr bwMode="auto">
          <a:xfrm>
            <a:off x="0" y="1014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914400" algn="l"/>
                <a:tab pos="1371600" algn="l"/>
                <a:tab pos="1828800" algn="l"/>
                <a:tab pos="2286000" algn="l"/>
                <a:tab pos="2743200" algn="l"/>
                <a:tab pos="3200400" algn="l"/>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9" name="Rectangle 7"/>
          <p:cNvSpPr>
            <a:spLocks noChangeArrowheads="1"/>
          </p:cNvSpPr>
          <p:nvPr/>
        </p:nvSpPr>
        <p:spPr bwMode="auto">
          <a:xfrm>
            <a:off x="0" y="12811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9"/>
          <p:cNvSpPr>
            <a:spLocks noChangeArrowheads="1"/>
          </p:cNvSpPr>
          <p:nvPr/>
        </p:nvSpPr>
        <p:spPr bwMode="auto">
          <a:xfrm>
            <a:off x="1943831" y="4340870"/>
            <a:ext cx="556113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457200" algn="l"/>
                <a:tab pos="914400" algn="l"/>
                <a:tab pos="1371600" algn="l"/>
                <a:tab pos="1828800" algn="l"/>
                <a:tab pos="2286000" algn="l"/>
                <a:tab pos="2743200" algn="l"/>
                <a:tab pos="3200400" algn="l"/>
              </a:tabLst>
            </a:pPr>
            <a:r>
              <a:rPr kumimoji="0" lang="ar-SA" sz="2800" b="1" i="0" u="none" strike="noStrike" cap="none" normalizeH="0" baseline="0" dirty="0">
                <a:ln>
                  <a:noFill/>
                </a:ln>
                <a:solidFill>
                  <a:srgbClr val="000000"/>
                </a:solidFill>
                <a:effectLst/>
                <a:latin typeface="Times New Roman" pitchFamily="18" charset="0"/>
                <a:ea typeface="Times New Roman" pitchFamily="18" charset="0"/>
                <a:cs typeface="Simplified Arabic" pitchFamily="18" charset="-78"/>
              </a:rPr>
              <a:t>عمق الماء المخزن فعليا في كل منطقة الجذور</a:t>
            </a:r>
            <a:endParaRPr kumimoji="0" lang="ar-SA" sz="2800" b="1"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11" name="Object 10"/>
          <p:cNvGraphicFramePr>
            <a:graphicFrameLocks noChangeAspect="1"/>
          </p:cNvGraphicFramePr>
          <p:nvPr>
            <p:extLst>
              <p:ext uri="{D42A27DB-BD31-4B8C-83A1-F6EECF244321}">
                <p14:modId xmlns:p14="http://schemas.microsoft.com/office/powerpoint/2010/main" val="1383905963"/>
              </p:ext>
            </p:extLst>
          </p:nvPr>
        </p:nvGraphicFramePr>
        <p:xfrm>
          <a:off x="610582" y="5105400"/>
          <a:ext cx="7696653" cy="533400"/>
        </p:xfrm>
        <a:graphic>
          <a:graphicData uri="http://schemas.openxmlformats.org/presentationml/2006/ole">
            <mc:AlternateContent xmlns:mc="http://schemas.openxmlformats.org/markup-compatibility/2006">
              <mc:Choice xmlns:v="urn:schemas-microsoft-com:vml" Requires="v">
                <p:oleObj spid="_x0000_s80990" name="Equation" r:id="rId9" imgW="3263900" imgH="228600" progId="Equation.3">
                  <p:embed/>
                </p:oleObj>
              </mc:Choice>
              <mc:Fallback>
                <p:oleObj name="Equation" r:id="rId9" imgW="3263900" imgH="228600" progId="Equation.3">
                  <p:embed/>
                  <p:pic>
                    <p:nvPicPr>
                      <p:cNvPr id="0"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0582" y="5105400"/>
                        <a:ext cx="7696653" cy="533400"/>
                      </a:xfrm>
                      <a:prstGeom prst="rect">
                        <a:avLst/>
                      </a:prstGeom>
                      <a:noFill/>
                    </p:spPr>
                  </p:pic>
                </p:oleObj>
              </mc:Fallback>
            </mc:AlternateContent>
          </a:graphicData>
        </a:graphic>
      </p:graphicFrame>
      <p:sp>
        <p:nvSpPr>
          <p:cNvPr id="12" name="Rectangle 10"/>
          <p:cNvSpPr>
            <a:spLocks noChangeArrowheads="1"/>
          </p:cNvSpPr>
          <p:nvPr/>
        </p:nvSpPr>
        <p:spPr bwMode="auto">
          <a:xfrm>
            <a:off x="0" y="7159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527333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2739846104"/>
              </p:ext>
            </p:extLst>
          </p:nvPr>
        </p:nvGraphicFramePr>
        <p:xfrm>
          <a:off x="304800" y="1817687"/>
          <a:ext cx="7106414" cy="479425"/>
        </p:xfrm>
        <a:graphic>
          <a:graphicData uri="http://schemas.openxmlformats.org/presentationml/2006/ole">
            <mc:AlternateContent xmlns:mc="http://schemas.openxmlformats.org/markup-compatibility/2006">
              <mc:Choice xmlns:v="urn:schemas-microsoft-com:vml" Requires="v">
                <p:oleObj spid="_x0000_s98413" name="Equation" r:id="rId3" imgW="3352800" imgH="228600" progId="Equation.3">
                  <p:embed/>
                </p:oleObj>
              </mc:Choice>
              <mc:Fallback>
                <p:oleObj name="Equation" r:id="rId3" imgW="3352800" imgH="2286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817687"/>
                        <a:ext cx="7106414" cy="479425"/>
                      </a:xfrm>
                      <a:prstGeom prst="rect">
                        <a:avLst/>
                      </a:prstGeom>
                      <a:noFill/>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1747086764"/>
              </p:ext>
            </p:extLst>
          </p:nvPr>
        </p:nvGraphicFramePr>
        <p:xfrm>
          <a:off x="304800" y="2514600"/>
          <a:ext cx="7167100" cy="479425"/>
        </p:xfrm>
        <a:graphic>
          <a:graphicData uri="http://schemas.openxmlformats.org/presentationml/2006/ole">
            <mc:AlternateContent xmlns:mc="http://schemas.openxmlformats.org/markup-compatibility/2006">
              <mc:Choice xmlns:v="urn:schemas-microsoft-com:vml" Requires="v">
                <p:oleObj spid="_x0000_s98414" name="Equation" r:id="rId5" imgW="3378200" imgH="228600" progId="Equation.3">
                  <p:embed/>
                </p:oleObj>
              </mc:Choice>
              <mc:Fallback>
                <p:oleObj name="Equation" r:id="rId5" imgW="3378200" imgH="228600" progId="Equation.3">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2514600"/>
                        <a:ext cx="7167100" cy="479425"/>
                      </a:xfrm>
                      <a:prstGeom prst="rect">
                        <a:avLst/>
                      </a:prstGeom>
                      <a:noFill/>
                    </p:spPr>
                  </p:pic>
                </p:oleObj>
              </mc:Fallback>
            </mc:AlternateContent>
          </a:graphicData>
        </a:graphic>
      </p:graphicFrame>
      <p:sp>
        <p:nvSpPr>
          <p:cNvPr id="4" name="Rectangle 3"/>
          <p:cNvSpPr>
            <a:spLocks noChangeArrowheads="1"/>
          </p:cNvSpPr>
          <p:nvPr/>
        </p:nvSpPr>
        <p:spPr bwMode="auto">
          <a:xfrm>
            <a:off x="0" y="672405"/>
            <a:ext cx="902208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457200" algn="l"/>
                <a:tab pos="914400" algn="l"/>
                <a:tab pos="1371600" algn="l"/>
                <a:tab pos="1828800" algn="l"/>
                <a:tab pos="2286000" algn="l"/>
                <a:tab pos="2743200" algn="l"/>
                <a:tab pos="3200400" algn="l"/>
              </a:tabLst>
            </a:pPr>
            <a:r>
              <a:rPr kumimoji="0" lang="ar-SA" sz="2800" b="0" i="0" u="none" strike="noStrike" cap="none" normalizeH="0" baseline="0" dirty="0">
                <a:ln>
                  <a:noFill/>
                </a:ln>
                <a:solidFill>
                  <a:srgbClr val="000000"/>
                </a:solidFill>
                <a:effectLst/>
                <a:latin typeface="Times New Roman" pitchFamily="18" charset="0"/>
                <a:ea typeface="Times New Roman" pitchFamily="18" charset="0"/>
                <a:cs typeface="Simplified Arabic" pitchFamily="18" charset="-78"/>
              </a:rPr>
              <a:t>حساب عمق الماء المطلوب تخزينه لاستهلاك النبات قبل الري في كل قطاع من قطاعات التربة لمنطقة الجذور</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286000" algn="l"/>
                <a:tab pos="2743200" algn="l"/>
                <a:tab pos="3200400" algn="l"/>
              </a:tabLst>
            </a:pP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
        <p:nvSpPr>
          <p:cNvPr id="6" name="Rectangle 4"/>
          <p:cNvSpPr>
            <a:spLocks noChangeArrowheads="1"/>
          </p:cNvSpPr>
          <p:nvPr/>
        </p:nvSpPr>
        <p:spPr bwMode="auto">
          <a:xfrm>
            <a:off x="0" y="7080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914400" algn="l"/>
                <a:tab pos="1371600" algn="l"/>
                <a:tab pos="1828800" algn="l"/>
                <a:tab pos="2286000" algn="l"/>
                <a:tab pos="2743200" algn="l"/>
                <a:tab pos="3200400" algn="l"/>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7" name="Rectangle 5"/>
          <p:cNvSpPr>
            <a:spLocks noChangeArrowheads="1"/>
          </p:cNvSpPr>
          <p:nvPr/>
        </p:nvSpPr>
        <p:spPr bwMode="auto">
          <a:xfrm>
            <a:off x="0" y="9588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4200776002"/>
              </p:ext>
            </p:extLst>
          </p:nvPr>
        </p:nvGraphicFramePr>
        <p:xfrm>
          <a:off x="304800" y="3276600"/>
          <a:ext cx="7391400" cy="457200"/>
        </p:xfrm>
        <a:graphic>
          <a:graphicData uri="http://schemas.openxmlformats.org/presentationml/2006/ole">
            <mc:AlternateContent xmlns:mc="http://schemas.openxmlformats.org/markup-compatibility/2006">
              <mc:Choice xmlns:v="urn:schemas-microsoft-com:vml" Requires="v">
                <p:oleObj spid="_x0000_s98415" name="Equation" r:id="rId7" imgW="3365500" imgH="228600" progId="Equation.3">
                  <p:embed/>
                </p:oleObj>
              </mc:Choice>
              <mc:Fallback>
                <p:oleObj name="Equation" r:id="rId7" imgW="3365500" imgH="228600" progId="Equation.3">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4800" y="3276600"/>
                        <a:ext cx="7391400" cy="457200"/>
                      </a:xfrm>
                      <a:prstGeom prst="rect">
                        <a:avLst/>
                      </a:prstGeom>
                      <a:noFill/>
                    </p:spPr>
                  </p:pic>
                </p:oleObj>
              </mc:Fallback>
            </mc:AlternateContent>
          </a:graphicData>
        </a:graphic>
      </p:graphicFrame>
      <p:sp>
        <p:nvSpPr>
          <p:cNvPr id="10" name="Rectangle 8"/>
          <p:cNvSpPr>
            <a:spLocks noChangeArrowheads="1"/>
          </p:cNvSpPr>
          <p:nvPr/>
        </p:nvSpPr>
        <p:spPr bwMode="auto">
          <a:xfrm>
            <a:off x="0" y="2444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2454466248"/>
              </p:ext>
            </p:extLst>
          </p:nvPr>
        </p:nvGraphicFramePr>
        <p:xfrm>
          <a:off x="762000" y="4419600"/>
          <a:ext cx="7486780" cy="531168"/>
        </p:xfrm>
        <a:graphic>
          <a:graphicData uri="http://schemas.openxmlformats.org/presentationml/2006/ole">
            <mc:AlternateContent xmlns:mc="http://schemas.openxmlformats.org/markup-compatibility/2006">
              <mc:Choice xmlns:v="urn:schemas-microsoft-com:vml" Requires="v">
                <p:oleObj spid="_x0000_s98416" name="Equation" r:id="rId9" imgW="3213100" imgH="228600" progId="Equation.3">
                  <p:embed/>
                </p:oleObj>
              </mc:Choice>
              <mc:Fallback>
                <p:oleObj name="Equation" r:id="rId9" imgW="3213100" imgH="228600" progId="Equation.3">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62000" y="4419600"/>
                        <a:ext cx="7486780" cy="531168"/>
                      </a:xfrm>
                      <a:prstGeom prst="rect">
                        <a:avLst/>
                      </a:prstGeom>
                      <a:noFill/>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1423163839"/>
              </p:ext>
            </p:extLst>
          </p:nvPr>
        </p:nvGraphicFramePr>
        <p:xfrm>
          <a:off x="1066800" y="5412434"/>
          <a:ext cx="5168456" cy="1010592"/>
        </p:xfrm>
        <a:graphic>
          <a:graphicData uri="http://schemas.openxmlformats.org/presentationml/2006/ole">
            <mc:AlternateContent xmlns:mc="http://schemas.openxmlformats.org/markup-compatibility/2006">
              <mc:Choice xmlns:v="urn:schemas-microsoft-com:vml" Requires="v">
                <p:oleObj spid="_x0000_s98417" name="Equation" r:id="rId11" imgW="2273300" imgH="444500" progId="Equation.3">
                  <p:embed/>
                </p:oleObj>
              </mc:Choice>
              <mc:Fallback>
                <p:oleObj name="Equation" r:id="rId11" imgW="2273300" imgH="444500" progId="Equation.3">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66800" y="5412434"/>
                        <a:ext cx="5168456" cy="1010592"/>
                      </a:xfrm>
                      <a:prstGeom prst="rect">
                        <a:avLst/>
                      </a:prstGeom>
                      <a:noFill/>
                    </p:spPr>
                  </p:pic>
                </p:oleObj>
              </mc:Fallback>
            </mc:AlternateContent>
          </a:graphicData>
        </a:graphic>
      </p:graphicFrame>
      <p:sp>
        <p:nvSpPr>
          <p:cNvPr id="13" name="Rectangle 11"/>
          <p:cNvSpPr>
            <a:spLocks noChangeArrowheads="1"/>
          </p:cNvSpPr>
          <p:nvPr/>
        </p:nvSpPr>
        <p:spPr bwMode="auto">
          <a:xfrm>
            <a:off x="1749724" y="3886200"/>
            <a:ext cx="725711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457200" algn="l"/>
                <a:tab pos="914400" algn="l"/>
                <a:tab pos="1371600" algn="l"/>
                <a:tab pos="1828800" algn="l"/>
                <a:tab pos="2286000" algn="l"/>
                <a:tab pos="2743200" algn="l"/>
                <a:tab pos="3200400" algn="l"/>
              </a:tabLst>
            </a:pPr>
            <a:r>
              <a:rPr kumimoji="0" lang="ar-SA" sz="2400" b="0" i="0" u="none" strike="noStrike" cap="none" normalizeH="0" baseline="0" dirty="0">
                <a:ln>
                  <a:noFill/>
                </a:ln>
                <a:solidFill>
                  <a:srgbClr val="000000"/>
                </a:solidFill>
                <a:effectLst/>
                <a:latin typeface="Times New Roman" pitchFamily="18" charset="0"/>
                <a:ea typeface="Times New Roman" pitchFamily="18" charset="0"/>
                <a:cs typeface="Simplified Arabic" pitchFamily="18" charset="-78"/>
              </a:rPr>
              <a:t>عمق الماء المطلوب تخزينه لاستهلاك النبات قبل الري في منطقة الجذور</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286000" algn="l"/>
                <a:tab pos="2743200" algn="l"/>
                <a:tab pos="3200400" algn="l"/>
              </a:tabLst>
            </a:pP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sp>
        <p:nvSpPr>
          <p:cNvPr id="14" name="Rectangle 12"/>
          <p:cNvSpPr>
            <a:spLocks noChangeArrowheads="1"/>
          </p:cNvSpPr>
          <p:nvPr/>
        </p:nvSpPr>
        <p:spPr bwMode="auto">
          <a:xfrm>
            <a:off x="6860098" y="4963776"/>
            <a:ext cx="214674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457200" algn="l"/>
                <a:tab pos="914400" algn="l"/>
                <a:tab pos="1371600" algn="l"/>
                <a:tab pos="1828800" algn="l"/>
                <a:tab pos="2286000" algn="l"/>
                <a:tab pos="2743200" algn="l"/>
                <a:tab pos="3200400" algn="l"/>
              </a:tabLst>
            </a:pPr>
            <a:r>
              <a:rPr kumimoji="0" lang="ar-SA" sz="2400" b="0" i="0" u="none" strike="noStrike" cap="none" normalizeH="0" baseline="0" dirty="0">
                <a:ln>
                  <a:noFill/>
                </a:ln>
                <a:solidFill>
                  <a:srgbClr val="000000"/>
                </a:solidFill>
                <a:effectLst/>
                <a:latin typeface="Times New Roman" pitchFamily="18" charset="0"/>
                <a:ea typeface="Times New Roman" pitchFamily="18" charset="0"/>
                <a:cs typeface="Simplified Arabic" pitchFamily="18" charset="-78"/>
              </a:rPr>
              <a:t>كفاءة التخزين المائي</a:t>
            </a:r>
            <a:endParaRPr kumimoji="0" lang="ar-SA" sz="2400" b="0" i="0" u="none" strike="noStrike" cap="none" normalizeH="0" baseline="0" dirty="0">
              <a:ln>
                <a:noFill/>
              </a:ln>
              <a:solidFill>
                <a:schemeClr val="tx1"/>
              </a:solidFill>
              <a:effectLst/>
              <a:latin typeface="Arial" pitchFamily="34" charset="0"/>
              <a:cs typeface="Arial" pitchFamily="34" charset="0"/>
            </a:endParaRPr>
          </a:p>
        </p:txBody>
      </p:sp>
      <p:sp>
        <p:nvSpPr>
          <p:cNvPr id="15" name="Rectangle 13"/>
          <p:cNvSpPr>
            <a:spLocks noChangeArrowheads="1"/>
          </p:cNvSpPr>
          <p:nvPr/>
        </p:nvSpPr>
        <p:spPr bwMode="auto">
          <a:xfrm>
            <a:off x="0" y="1263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7772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762000"/>
            <a:ext cx="7620000" cy="584775"/>
          </a:xfrm>
          <a:prstGeom prst="rect">
            <a:avLst/>
          </a:prstGeom>
        </p:spPr>
        <p:txBody>
          <a:bodyPr wrap="square">
            <a:spAutoFit/>
          </a:bodyPr>
          <a:lstStyle/>
          <a:p>
            <a:pPr algn="r" rtl="1"/>
            <a:r>
              <a:rPr lang="ar-SA" sz="3200" b="1" dirty="0"/>
              <a:t>4. كفاءة الاستخدام المائي   </a:t>
            </a:r>
            <a:r>
              <a:rPr lang="en-US" sz="3200" dirty="0"/>
              <a:t>Water Use Efficiency</a:t>
            </a:r>
            <a:r>
              <a:rPr lang="ar-SA" sz="3200" b="1" dirty="0"/>
              <a:t> </a:t>
            </a:r>
            <a:endParaRPr lang="en-US" sz="3200" dirty="0"/>
          </a:p>
        </p:txBody>
      </p:sp>
      <p:sp>
        <p:nvSpPr>
          <p:cNvPr id="3" name="Rectangle 2"/>
          <p:cNvSpPr/>
          <p:nvPr/>
        </p:nvSpPr>
        <p:spPr>
          <a:xfrm>
            <a:off x="381000" y="1524000"/>
            <a:ext cx="8153400" cy="954107"/>
          </a:xfrm>
          <a:prstGeom prst="rect">
            <a:avLst/>
          </a:prstGeom>
        </p:spPr>
        <p:txBody>
          <a:bodyPr wrap="square">
            <a:spAutoFit/>
          </a:bodyPr>
          <a:lstStyle/>
          <a:p>
            <a:pPr algn="just" rtl="1"/>
            <a:r>
              <a:rPr lang="ar-SA" sz="2800" dirty="0"/>
              <a:t>وهي النسبة بين مقدار الاستهلاك المائي للنبات إلى إجمالي مقدار الماء المستنفذ من التربة في منطقة الجذور</a:t>
            </a:r>
            <a:endParaRPr lang="en-US" sz="2800" dirty="0"/>
          </a:p>
        </p:txBody>
      </p:sp>
      <p:sp>
        <p:nvSpPr>
          <p:cNvPr id="4" name="Rectangle 3"/>
          <p:cNvSpPr/>
          <p:nvPr/>
        </p:nvSpPr>
        <p:spPr>
          <a:xfrm>
            <a:off x="457200" y="2709933"/>
            <a:ext cx="8077200" cy="3157467"/>
          </a:xfrm>
          <a:prstGeom prst="rect">
            <a:avLst/>
          </a:prstGeom>
        </p:spPr>
        <p:txBody>
          <a:bodyPr wrap="square">
            <a:spAutoFit/>
          </a:bodyPr>
          <a:lstStyle/>
          <a:p>
            <a:pPr algn="just" rtl="1">
              <a:lnSpc>
                <a:spcPct val="120000"/>
              </a:lnSpc>
            </a:pPr>
            <a:r>
              <a:rPr lang="ar-SA" sz="2800" b="1" dirty="0"/>
              <a:t>يشمل الماء المستنفذ أو المفقود من منطقة الجذور بالتربة :</a:t>
            </a:r>
            <a:endParaRPr lang="en-US" sz="2800" b="1" dirty="0"/>
          </a:p>
          <a:p>
            <a:pPr marL="514350" lvl="0" indent="-514350" algn="just" rtl="1">
              <a:lnSpc>
                <a:spcPct val="120000"/>
              </a:lnSpc>
              <a:buFont typeface="+mj-lt"/>
              <a:buAutoNum type="arabicPeriod"/>
            </a:pPr>
            <a:r>
              <a:rPr lang="ar-SA" sz="2800" dirty="0"/>
              <a:t>المياه المفقودة بواسطة التسرب العميق أسفل منطقة الجذور (</a:t>
            </a:r>
            <a:r>
              <a:rPr lang="en-US" sz="2800" dirty="0" err="1"/>
              <a:t>Dr</a:t>
            </a:r>
            <a:r>
              <a:rPr lang="ar-SA" sz="2800" dirty="0"/>
              <a:t>)</a:t>
            </a:r>
            <a:r>
              <a:rPr lang="en-US" sz="2800" dirty="0"/>
              <a:t>Drainage </a:t>
            </a:r>
          </a:p>
          <a:p>
            <a:pPr marL="514350" lvl="0" indent="-514350" algn="just" rtl="1">
              <a:lnSpc>
                <a:spcPct val="120000"/>
              </a:lnSpc>
              <a:buFont typeface="+mj-lt"/>
              <a:buAutoNum type="arabicPeriod"/>
            </a:pPr>
            <a:r>
              <a:rPr lang="ar-SA" sz="2800" dirty="0"/>
              <a:t>المياه المفقودة بواسطة النتح من النبات</a:t>
            </a:r>
            <a:r>
              <a:rPr lang="en-US" sz="2800" dirty="0"/>
              <a:t>Transpiration  </a:t>
            </a:r>
          </a:p>
          <a:p>
            <a:pPr marL="514350" lvl="0" indent="-514350" algn="just" rtl="1">
              <a:lnSpc>
                <a:spcPct val="120000"/>
              </a:lnSpc>
              <a:buFont typeface="+mj-lt"/>
              <a:buAutoNum type="arabicPeriod"/>
            </a:pPr>
            <a:r>
              <a:rPr lang="ar-SA" sz="2800" dirty="0"/>
              <a:t>المياه المفقودة بواسطة البخر من سطح التربة </a:t>
            </a:r>
            <a:r>
              <a:rPr lang="en-US" sz="2800" dirty="0"/>
              <a:t>Evaporation </a:t>
            </a:r>
          </a:p>
          <a:p>
            <a:pPr marL="514350" indent="-514350" algn="just" rtl="1">
              <a:lnSpc>
                <a:spcPct val="120000"/>
              </a:lnSpc>
              <a:buFont typeface="+mj-lt"/>
              <a:buAutoNum type="arabicPeriod"/>
            </a:pPr>
            <a:r>
              <a:rPr lang="ar-SA" sz="2800" dirty="0"/>
              <a:t>المياه التي تبقى في أنسجة النبات وتستعمل في العمليات البيولوجية</a:t>
            </a:r>
            <a:endParaRPr lang="en-US" sz="2800" dirty="0"/>
          </a:p>
        </p:txBody>
      </p:sp>
    </p:spTree>
    <p:extLst>
      <p:ext uri="{BB962C8B-B14F-4D97-AF65-F5344CB8AC3E}">
        <p14:creationId xmlns:p14="http://schemas.microsoft.com/office/powerpoint/2010/main" val="27772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 name="Object 2"/>
          <p:cNvGraphicFramePr>
            <a:graphicFrameLocks noChangeAspect="1"/>
          </p:cNvGraphicFramePr>
          <p:nvPr>
            <p:extLst>
              <p:ext uri="{D42A27DB-BD31-4B8C-83A1-F6EECF244321}">
                <p14:modId xmlns:p14="http://schemas.microsoft.com/office/powerpoint/2010/main" val="4030306424"/>
              </p:ext>
            </p:extLst>
          </p:nvPr>
        </p:nvGraphicFramePr>
        <p:xfrm>
          <a:off x="2514600" y="1219200"/>
          <a:ext cx="4097841" cy="1295400"/>
        </p:xfrm>
        <a:graphic>
          <a:graphicData uri="http://schemas.openxmlformats.org/presentationml/2006/ole">
            <mc:AlternateContent xmlns:mc="http://schemas.openxmlformats.org/markup-compatibility/2006">
              <mc:Choice xmlns:v="urn:schemas-microsoft-com:vml" Requires="v">
                <p:oleObj spid="_x0000_s99350" name="Equation" r:id="rId3" imgW="1447800" imgH="457200" progId="Equation.3">
                  <p:embed/>
                </p:oleObj>
              </mc:Choice>
              <mc:Fallback>
                <p:oleObj name="Equation" r:id="rId3" imgW="1447800" imgH="4572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1219200"/>
                        <a:ext cx="4097841" cy="1295400"/>
                      </a:xfrm>
                      <a:prstGeom prst="rect">
                        <a:avLst/>
                      </a:prstGeom>
                      <a:noFill/>
                    </p:spPr>
                  </p:pic>
                </p:oleObj>
              </mc:Fallback>
            </mc:AlternateContent>
          </a:graphicData>
        </a:graphic>
      </p:graphicFrame>
      <p:sp>
        <p:nvSpPr>
          <p:cNvPr id="4" name="Rectangle 3"/>
          <p:cNvSpPr>
            <a:spLocks noChangeArrowheads="1"/>
          </p:cNvSpPr>
          <p:nvPr/>
        </p:nvSpPr>
        <p:spPr bwMode="auto">
          <a:xfrm>
            <a:off x="0" y="563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5"/>
          <p:cNvSpPr/>
          <p:nvPr/>
        </p:nvSpPr>
        <p:spPr>
          <a:xfrm>
            <a:off x="685800" y="3137118"/>
            <a:ext cx="7848600" cy="1815882"/>
          </a:xfrm>
          <a:prstGeom prst="rect">
            <a:avLst/>
          </a:prstGeom>
        </p:spPr>
        <p:txBody>
          <a:bodyPr wrap="square">
            <a:spAutoFit/>
          </a:bodyPr>
          <a:lstStyle/>
          <a:p>
            <a:pPr algn="r" rtl="1"/>
            <a:r>
              <a:rPr lang="ar-SA" sz="2800" dirty="0"/>
              <a:t>حيث أن:</a:t>
            </a:r>
            <a:endParaRPr lang="en-US" sz="2800" dirty="0"/>
          </a:p>
          <a:p>
            <a:pPr algn="r" rtl="1"/>
            <a:r>
              <a:rPr lang="ar-SA" sz="2800" dirty="0"/>
              <a:t>	</a:t>
            </a:r>
            <a:r>
              <a:rPr lang="en-US" sz="2800" dirty="0" err="1"/>
              <a:t>Ecu</a:t>
            </a:r>
            <a:r>
              <a:rPr lang="ar-SA" sz="2800" dirty="0"/>
              <a:t> = كفاءة الاستهلاك المائي.</a:t>
            </a:r>
            <a:endParaRPr lang="en-US" sz="2800" dirty="0"/>
          </a:p>
          <a:p>
            <a:pPr algn="r" rtl="1"/>
            <a:r>
              <a:rPr lang="ar-SA" sz="2800" dirty="0"/>
              <a:t>	</a:t>
            </a:r>
            <a:r>
              <a:rPr lang="en-US" sz="2800" dirty="0" err="1"/>
              <a:t>ETc</a:t>
            </a:r>
            <a:r>
              <a:rPr lang="ar-SA" sz="2800" dirty="0"/>
              <a:t> = البخر نتح الفعلي (الاستهلاك المائي للنبات).</a:t>
            </a:r>
            <a:endParaRPr lang="en-US" sz="2800" dirty="0"/>
          </a:p>
          <a:p>
            <a:pPr algn="r" rtl="1"/>
            <a:r>
              <a:rPr lang="ar-SA" sz="2800" dirty="0"/>
              <a:t>	</a:t>
            </a:r>
            <a:r>
              <a:rPr lang="en-US" sz="2800" dirty="0" err="1"/>
              <a:t>Dp</a:t>
            </a:r>
            <a:r>
              <a:rPr lang="ar-SA" sz="2800" dirty="0"/>
              <a:t> = معدل التسرب العميق أو معدل الصرف.</a:t>
            </a:r>
            <a:endParaRPr lang="en-US" sz="2800" dirty="0"/>
          </a:p>
        </p:txBody>
      </p:sp>
    </p:spTree>
    <p:extLst>
      <p:ext uri="{BB962C8B-B14F-4D97-AF65-F5344CB8AC3E}">
        <p14:creationId xmlns:p14="http://schemas.microsoft.com/office/powerpoint/2010/main" val="27772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371600"/>
            <a:ext cx="8001000" cy="4444807"/>
          </a:xfrm>
          <a:prstGeom prst="rect">
            <a:avLst/>
          </a:prstGeom>
        </p:spPr>
        <p:txBody>
          <a:bodyPr wrap="square">
            <a:spAutoFit/>
          </a:bodyPr>
          <a:lstStyle/>
          <a:p>
            <a:pPr algn="just" rtl="1">
              <a:lnSpc>
                <a:spcPct val="150000"/>
              </a:lnSpc>
            </a:pPr>
            <a:r>
              <a:rPr lang="ar-SA" sz="3200" dirty="0"/>
              <a:t>يجب أن يكون الري في المناطق</a:t>
            </a:r>
            <a:r>
              <a:rPr lang="ar-EG" sz="3200" dirty="0"/>
              <a:t> الجافة ذات الموارد المائية المحدودة</a:t>
            </a:r>
            <a:r>
              <a:rPr lang="ar-SA" sz="3200" dirty="0"/>
              <a:t> كفاءته عالية حتى يمكن الاستفادة القصوى من </a:t>
            </a:r>
            <a:r>
              <a:rPr lang="ar-EG" sz="3200" dirty="0"/>
              <a:t>تلك </a:t>
            </a:r>
            <a:r>
              <a:rPr lang="ar-SA" sz="3200" dirty="0"/>
              <a:t>الموارد. وللحصول على كفاءة ري عالية لابد من </a:t>
            </a:r>
            <a:r>
              <a:rPr lang="ar-SA" sz="3200" u="sng" dirty="0"/>
              <a:t>تصميم وإدارة وصيانة نظام</a:t>
            </a:r>
            <a:r>
              <a:rPr lang="ar-SA" sz="3200" dirty="0"/>
              <a:t> الري المستخدم بكفاءة عالية حسب نوع نظام الري آخذين في الاعتبار المتطلبات والشروط المطلوبة لذلك. </a:t>
            </a:r>
            <a:endParaRPr lang="en-US" sz="3200" dirty="0"/>
          </a:p>
        </p:txBody>
      </p:sp>
    </p:spTree>
    <p:extLst>
      <p:ext uri="{BB962C8B-B14F-4D97-AF65-F5344CB8AC3E}">
        <p14:creationId xmlns:p14="http://schemas.microsoft.com/office/powerpoint/2010/main" val="11365277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0359" y="762000"/>
            <a:ext cx="6077305" cy="584775"/>
          </a:xfrm>
          <a:prstGeom prst="rect">
            <a:avLst/>
          </a:prstGeom>
        </p:spPr>
        <p:txBody>
          <a:bodyPr wrap="none">
            <a:spAutoFit/>
          </a:bodyPr>
          <a:lstStyle/>
          <a:p>
            <a:pPr algn="r" rtl="1"/>
            <a:r>
              <a:rPr lang="ar-SA" sz="3200" b="1" dirty="0"/>
              <a:t>العوامل التي تؤثر على كفاءة استخدام المياه </a:t>
            </a:r>
            <a:endParaRPr lang="en-US" sz="3200" dirty="0"/>
          </a:p>
        </p:txBody>
      </p:sp>
      <p:sp>
        <p:nvSpPr>
          <p:cNvPr id="3" name="Rectangle 2"/>
          <p:cNvSpPr/>
          <p:nvPr/>
        </p:nvSpPr>
        <p:spPr>
          <a:xfrm>
            <a:off x="304800" y="1371600"/>
            <a:ext cx="8458200" cy="4745915"/>
          </a:xfrm>
          <a:prstGeom prst="rect">
            <a:avLst/>
          </a:prstGeom>
        </p:spPr>
        <p:txBody>
          <a:bodyPr wrap="square">
            <a:spAutoFit/>
          </a:bodyPr>
          <a:lstStyle/>
          <a:p>
            <a:pPr algn="just" rtl="1">
              <a:lnSpc>
                <a:spcPct val="120000"/>
              </a:lnSpc>
            </a:pPr>
            <a:r>
              <a:rPr lang="ar-SA" sz="2800" dirty="0"/>
              <a:t>1 - نظم توصيل المياه </a:t>
            </a:r>
            <a:endParaRPr lang="ar-EG" sz="2800" dirty="0"/>
          </a:p>
          <a:p>
            <a:pPr algn="just" rtl="1">
              <a:lnSpc>
                <a:spcPct val="120000"/>
              </a:lnSpc>
            </a:pPr>
            <a:r>
              <a:rPr lang="ar-SA" sz="2800" dirty="0"/>
              <a:t>تختلف كل من القنوات المفتوحة والخنادق المبطنة وخطوط الأنابيب في قدرتها على توصيل المياه وفي قدرتها على فقد المياه. وبصفة عامة يعتبر نظام توصيل المياه هو عامل رئيسي في تحديد كفاءة استخدام المياه.</a:t>
            </a:r>
            <a:endParaRPr lang="en-US" sz="2800" dirty="0"/>
          </a:p>
          <a:p>
            <a:pPr algn="just" rtl="1">
              <a:lnSpc>
                <a:spcPct val="120000"/>
              </a:lnSpc>
            </a:pPr>
            <a:endParaRPr lang="ar-EG" sz="2800" dirty="0"/>
          </a:p>
          <a:p>
            <a:pPr algn="just" rtl="1">
              <a:lnSpc>
                <a:spcPct val="120000"/>
              </a:lnSpc>
            </a:pPr>
            <a:r>
              <a:rPr lang="ar-SA" sz="2800" dirty="0"/>
              <a:t>2 - نظم الري </a:t>
            </a:r>
            <a:endParaRPr lang="ar-EG" sz="2800" dirty="0"/>
          </a:p>
          <a:p>
            <a:pPr algn="just" rtl="1">
              <a:lnSpc>
                <a:spcPct val="120000"/>
              </a:lnSpc>
            </a:pPr>
            <a:r>
              <a:rPr lang="ar-SA" sz="2800" dirty="0"/>
              <a:t>يجب النظر إلى </a:t>
            </a:r>
            <a:r>
              <a:rPr lang="ar-EG" sz="2800" dirty="0"/>
              <a:t>نظم الرى </a:t>
            </a:r>
            <a:r>
              <a:rPr lang="ar-SA" sz="2800" dirty="0"/>
              <a:t>التى تحقق أقصى قدر من توافر المياه </a:t>
            </a:r>
            <a:r>
              <a:rPr lang="ar-EG" sz="2800" dirty="0"/>
              <a:t>ل</a:t>
            </a:r>
            <a:r>
              <a:rPr lang="ar-SA" sz="2800" dirty="0"/>
              <a:t>تحسين حركة المياه في التربة، والامتصاص عن طريق الجذور وحركة الماء بالنبات.</a:t>
            </a:r>
            <a:endParaRPr lang="en-US" sz="2800" dirty="0"/>
          </a:p>
        </p:txBody>
      </p:sp>
    </p:spTree>
    <p:extLst>
      <p:ext uri="{BB962C8B-B14F-4D97-AF65-F5344CB8AC3E}">
        <p14:creationId xmlns:p14="http://schemas.microsoft.com/office/powerpoint/2010/main" val="27772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609600"/>
            <a:ext cx="8458200" cy="6297108"/>
          </a:xfrm>
          <a:prstGeom prst="rect">
            <a:avLst/>
          </a:prstGeom>
        </p:spPr>
        <p:txBody>
          <a:bodyPr wrap="square">
            <a:spAutoFit/>
          </a:bodyPr>
          <a:lstStyle/>
          <a:p>
            <a:pPr algn="just" rtl="1">
              <a:lnSpc>
                <a:spcPct val="120000"/>
              </a:lnSpc>
            </a:pPr>
            <a:r>
              <a:rPr lang="ar-SA" sz="2800" dirty="0"/>
              <a:t>3 - حالة والمظهر الخارجى للمحاصيل</a:t>
            </a:r>
            <a:endParaRPr lang="ar-EG" sz="2800" dirty="0"/>
          </a:p>
          <a:p>
            <a:pPr algn="just" rtl="1">
              <a:lnSpc>
                <a:spcPct val="120000"/>
              </a:lnSpc>
            </a:pPr>
            <a:r>
              <a:rPr lang="ar-SA" sz="2800" dirty="0"/>
              <a:t>فعندما يكون تبخر التربة منخفض، يكون للمحاصيل ذات المجموع الخضرى المتكاثف الأوراق أفضل كفاءة لاستخدام المياه. </a:t>
            </a:r>
            <a:endParaRPr lang="ar-EG" sz="2800" dirty="0"/>
          </a:p>
          <a:p>
            <a:pPr algn="just" rtl="1">
              <a:lnSpc>
                <a:spcPct val="120000"/>
              </a:lnSpc>
            </a:pPr>
            <a:r>
              <a:rPr lang="ar-SA" sz="2800" dirty="0"/>
              <a:t>  </a:t>
            </a:r>
            <a:endParaRPr lang="en-US" sz="2800" dirty="0"/>
          </a:p>
          <a:p>
            <a:pPr algn="just" rtl="1">
              <a:lnSpc>
                <a:spcPct val="120000"/>
              </a:lnSpc>
            </a:pPr>
            <a:r>
              <a:rPr lang="ar-SA" sz="2800" dirty="0"/>
              <a:t>4 - العوامل المناخية </a:t>
            </a:r>
            <a:endParaRPr lang="ar-EG" sz="2800" dirty="0"/>
          </a:p>
          <a:p>
            <a:pPr algn="just" rtl="1">
              <a:lnSpc>
                <a:spcPct val="120000"/>
              </a:lnSpc>
            </a:pPr>
            <a:r>
              <a:rPr lang="ar-SA" sz="2800" dirty="0"/>
              <a:t>يؤثر المناخ على العمليات الفيزيائية التى تتحكم فى البخر نتح للمحصول وهو يعتبر مفتاح الإدارة والتقليل من فقد المياه.</a:t>
            </a:r>
            <a:endParaRPr lang="ar-EG" sz="2800" dirty="0"/>
          </a:p>
          <a:p>
            <a:pPr algn="just" rtl="1">
              <a:lnSpc>
                <a:spcPct val="120000"/>
              </a:lnSpc>
            </a:pPr>
            <a:endParaRPr lang="en-US" sz="2800" dirty="0"/>
          </a:p>
          <a:p>
            <a:pPr algn="just" rtl="1">
              <a:lnSpc>
                <a:spcPct val="120000"/>
              </a:lnSpc>
            </a:pPr>
            <a:r>
              <a:rPr lang="ar-SA" sz="2800" dirty="0"/>
              <a:t>5 - الإدارة </a:t>
            </a:r>
            <a:endParaRPr lang="ar-EG" sz="2800" dirty="0"/>
          </a:p>
          <a:p>
            <a:pPr algn="just" rtl="1">
              <a:lnSpc>
                <a:spcPct val="120000"/>
              </a:lnSpc>
            </a:pPr>
            <a:r>
              <a:rPr lang="ar-SA" sz="2800" dirty="0"/>
              <a:t>يمكن تحسين إدارة مياه الري بشكل كبير عن طريق الممارسات الزراعية التي تزيد من قدرة احتفاظ الرطوبة بالتربة أو تقليل التبخر.</a:t>
            </a:r>
            <a:endParaRPr lang="en-US" sz="2800" dirty="0"/>
          </a:p>
          <a:p>
            <a:pPr algn="just" rtl="1">
              <a:lnSpc>
                <a:spcPct val="120000"/>
              </a:lnSpc>
            </a:pPr>
            <a:endParaRPr lang="en-US" sz="2800" dirty="0"/>
          </a:p>
        </p:txBody>
      </p:sp>
    </p:spTree>
    <p:extLst>
      <p:ext uri="{BB962C8B-B14F-4D97-AF65-F5344CB8AC3E}">
        <p14:creationId xmlns:p14="http://schemas.microsoft.com/office/powerpoint/2010/main" val="3209973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anim calcmode="lin" valueType="num">
                                      <p:cBhvr additive="base">
                                        <p:cTn id="1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 calcmode="lin" valueType="num">
                                      <p:cBhvr additive="base">
                                        <p:cTn id="1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anim calcmode="lin" valueType="num">
                                      <p:cBhvr additive="base">
                                        <p:cTn id="2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 calcmode="lin" valueType="num">
                                      <p:cBhvr additive="base">
                                        <p:cTn id="2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81000" y="698718"/>
            <a:ext cx="85344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Arial" pitchFamily="34" charset="0"/>
                <a:cs typeface="Arial" pitchFamily="34" charset="0"/>
              </a:defRPr>
            </a:lvl1pPr>
            <a:lvl2pPr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Arial" pitchFamily="34" charset="0"/>
                <a:cs typeface="Arial" pitchFamily="34" charset="0"/>
              </a:defRPr>
            </a:lvl2pPr>
            <a:lvl3pPr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Arial" pitchFamily="34" charset="0"/>
                <a:cs typeface="Arial" pitchFamily="34" charset="0"/>
              </a:defRPr>
            </a:lvl3pPr>
            <a:lvl4pPr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Arial" pitchFamily="34" charset="0"/>
                <a:cs typeface="Arial" pitchFamily="34" charset="0"/>
              </a:defRPr>
            </a:lvl4pPr>
            <a:lvl5pPr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Arial" pitchFamily="34" charset="0"/>
                <a:cs typeface="Arial" pitchFamily="34" charset="0"/>
              </a:defRPr>
            </a:lvl5pPr>
            <a:lvl6pPr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Arial" pitchFamily="34" charset="0"/>
                <a:cs typeface="Arial" pitchFamily="34" charset="0"/>
              </a:defRPr>
            </a:lvl6pPr>
            <a:lvl7pPr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Arial" pitchFamily="34" charset="0"/>
                <a:cs typeface="Arial" pitchFamily="34" charset="0"/>
              </a:defRPr>
            </a:lvl7pPr>
            <a:lvl8pPr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Arial" pitchFamily="34" charset="0"/>
                <a:cs typeface="Arial" pitchFamily="34" charset="0"/>
              </a:defRPr>
            </a:lvl8pPr>
            <a:lvl9pPr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Arial" pitchFamily="34" charset="0"/>
                <a:cs typeface="Arial" pitchFamily="34" charset="0"/>
              </a:defRPr>
            </a:lvl9pPr>
          </a:lstStyle>
          <a:p>
            <a:pPr marL="0" marR="0" lvl="0" indent="0" algn="just" defTabSz="914400" rtl="1" eaLnBrk="1" fontAlgn="base" latinLnBrk="0" hangingPunct="1">
              <a:lnSpc>
                <a:spcPct val="100000"/>
              </a:lnSpc>
              <a:spcBef>
                <a:spcPct val="0"/>
              </a:spcBef>
              <a:spcAft>
                <a:spcPct val="0"/>
              </a:spcAft>
              <a:buClrTx/>
              <a:buSzTx/>
              <a:buFontTx/>
              <a:buNone/>
              <a:tabLst>
                <a:tab pos="457200" algn="l"/>
                <a:tab pos="914400" algn="l"/>
                <a:tab pos="1371600" algn="l"/>
                <a:tab pos="1828800" algn="l"/>
                <a:tab pos="2286000" algn="l"/>
                <a:tab pos="2743200" algn="l"/>
                <a:tab pos="3200400" algn="l"/>
              </a:tabLst>
            </a:pPr>
            <a:r>
              <a:rPr kumimoji="0" lang="ar-SA" altLang="en-US" sz="2800" b="1" i="0" u="none" strike="noStrike" cap="none" normalizeH="0" baseline="0" dirty="0">
                <a:ln>
                  <a:noFill/>
                </a:ln>
                <a:solidFill>
                  <a:srgbClr val="000000"/>
                </a:solidFill>
                <a:effectLst/>
                <a:latin typeface="Times New Roman" pitchFamily="18" charset="0"/>
                <a:ea typeface="Times New Roman" pitchFamily="18" charset="0"/>
                <a:cs typeface="Simplified Arabic" pitchFamily="18" charset="-78"/>
              </a:rPr>
              <a:t>مثال:</a:t>
            </a:r>
            <a:endParaRPr kumimoji="0" lang="en-US" altLang="en-US" sz="2800" b="0" i="0" u="none" strike="noStrike" cap="none" normalizeH="0" baseline="0" dirty="0">
              <a:ln>
                <a:noFill/>
              </a:ln>
              <a:solidFill>
                <a:srgbClr val="000000"/>
              </a:solidFill>
              <a:effectLst/>
              <a:latin typeface="Simplified Arabic" pitchFamily="18" charset="-78"/>
              <a:ea typeface="Times New Roman" pitchFamily="18" charset="0"/>
              <a:cs typeface="Simplified Arabic" pitchFamily="18" charset="-78"/>
            </a:endParaRPr>
          </a:p>
          <a:p>
            <a:pPr marL="0" marR="0" lvl="0" indent="0" algn="just" defTabSz="914400" rtl="1" eaLnBrk="0" fontAlgn="base" latinLnBrk="0" hangingPunct="0">
              <a:lnSpc>
                <a:spcPct val="100000"/>
              </a:lnSpc>
              <a:spcBef>
                <a:spcPct val="0"/>
              </a:spcBef>
              <a:spcAft>
                <a:spcPct val="0"/>
              </a:spcAft>
              <a:buClrTx/>
              <a:buSzTx/>
              <a:buFontTx/>
              <a:buNone/>
              <a:tabLst>
                <a:tab pos="457200" algn="l"/>
                <a:tab pos="914400" algn="l"/>
                <a:tab pos="1371600" algn="l"/>
                <a:tab pos="1828800" algn="l"/>
                <a:tab pos="2286000" algn="l"/>
                <a:tab pos="2743200" algn="l"/>
                <a:tab pos="3200400" algn="l"/>
              </a:tabLst>
            </a:pPr>
            <a:r>
              <a:rPr kumimoji="0" lang="ar-SA" altLang="en-US" sz="2800" b="0" i="0" u="none" strike="noStrike" cap="none" normalizeH="0" baseline="0" dirty="0">
                <a:ln>
                  <a:noFill/>
                </a:ln>
                <a:solidFill>
                  <a:srgbClr val="000000"/>
                </a:solidFill>
                <a:effectLst/>
                <a:latin typeface="Simplified Arabic" pitchFamily="18" charset="-78"/>
                <a:ea typeface="Times New Roman" pitchFamily="18" charset="0"/>
                <a:cs typeface="Simplified Arabic" pitchFamily="18" charset="-78"/>
              </a:rPr>
              <a:t>تربة رملية مزروع بها محصول الاستهلاك المائي اليومي له 8 مم/يوم، والفترة بين الريات 5 أيام. فإذا كان أجمالي الماء المستنزف من القطاع الأرضي</a:t>
            </a:r>
            <a:r>
              <a:rPr kumimoji="0" lang="en-US" altLang="en-US" sz="2800" b="0" i="0" u="none" strike="noStrike" cap="none" normalizeH="0" baseline="0" dirty="0">
                <a:ln>
                  <a:noFill/>
                </a:ln>
                <a:solidFill>
                  <a:srgbClr val="000000"/>
                </a:solidFill>
                <a:effectLst/>
                <a:latin typeface="Simplified Arabic" pitchFamily="18" charset="-78"/>
                <a:ea typeface="Times New Roman" pitchFamily="18" charset="0"/>
                <a:cs typeface="Simplified Arabic" pitchFamily="18" charset="-78"/>
              </a:rPr>
              <a:t> </a:t>
            </a:r>
            <a:r>
              <a:rPr kumimoji="0" lang="ar-SA" altLang="en-US" sz="2800" b="0" i="0" u="none" strike="noStrike" cap="none" normalizeH="0" baseline="0" dirty="0">
                <a:ln>
                  <a:noFill/>
                </a:ln>
                <a:solidFill>
                  <a:srgbClr val="000000"/>
                </a:solidFill>
                <a:effectLst/>
                <a:latin typeface="Simplified Arabic" pitchFamily="18" charset="-78"/>
                <a:ea typeface="Times New Roman" pitchFamily="18" charset="0"/>
                <a:cs typeface="Simplified Arabic" pitchFamily="18" charset="-78"/>
              </a:rPr>
              <a:t>80 مم. أحسب كفاء الاستخدام المائي</a:t>
            </a:r>
            <a:r>
              <a:rPr kumimoji="0" lang="en-US" altLang="en-US" sz="2800" b="0" i="0" u="none" strike="noStrike" cap="none" normalizeH="0" baseline="0" dirty="0">
                <a:ln>
                  <a:noFill/>
                </a:ln>
                <a:solidFill>
                  <a:srgbClr val="000000"/>
                </a:solidFill>
                <a:effectLst/>
                <a:latin typeface="Simplified Arabic" pitchFamily="18" charset="-78"/>
                <a:ea typeface="Times New Roman" pitchFamily="18" charset="0"/>
                <a:cs typeface="Simplified Arabic" pitchFamily="18" charset="-78"/>
              </a:rPr>
              <a:t>.</a:t>
            </a:r>
            <a:r>
              <a:rPr kumimoji="0" lang="en-US" altLang="en-US" sz="2800" b="0" i="0" u="none" strike="noStrike" cap="none" normalizeH="0" baseline="0" dirty="0">
                <a:ln>
                  <a:noFill/>
                </a:ln>
                <a:solidFill>
                  <a:schemeClr val="tx1"/>
                </a:solidFill>
                <a:effectLst/>
              </a:rPr>
              <a:t> </a:t>
            </a:r>
          </a:p>
        </p:txBody>
      </p:sp>
      <p:graphicFrame>
        <p:nvGraphicFramePr>
          <p:cNvPr id="3" name="Object 2"/>
          <p:cNvGraphicFramePr>
            <a:graphicFrameLocks noChangeAspect="1"/>
          </p:cNvGraphicFramePr>
          <p:nvPr>
            <p:extLst>
              <p:ext uri="{D42A27DB-BD31-4B8C-83A1-F6EECF244321}">
                <p14:modId xmlns:p14="http://schemas.microsoft.com/office/powerpoint/2010/main" val="3418862467"/>
              </p:ext>
            </p:extLst>
          </p:nvPr>
        </p:nvGraphicFramePr>
        <p:xfrm>
          <a:off x="381000" y="3886200"/>
          <a:ext cx="2359994" cy="457200"/>
        </p:xfrm>
        <a:graphic>
          <a:graphicData uri="http://schemas.openxmlformats.org/presentationml/2006/ole">
            <mc:AlternateContent xmlns:mc="http://schemas.openxmlformats.org/markup-compatibility/2006">
              <mc:Choice xmlns:v="urn:schemas-microsoft-com:vml" Requires="v">
                <p:oleObj spid="_x0000_s100458" name="Equation" r:id="rId3" imgW="1282700" imgH="241300" progId="Equation.3">
                  <p:embed/>
                </p:oleObj>
              </mc:Choice>
              <mc:Fallback>
                <p:oleObj name="Equation" r:id="rId3" imgW="1282700" imgH="2413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3886200"/>
                        <a:ext cx="2359994" cy="457200"/>
                      </a:xfrm>
                      <a:prstGeom prst="rect">
                        <a:avLst/>
                      </a:prstGeom>
                      <a:noFill/>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767801849"/>
              </p:ext>
            </p:extLst>
          </p:nvPr>
        </p:nvGraphicFramePr>
        <p:xfrm>
          <a:off x="3733800" y="3810000"/>
          <a:ext cx="1573089" cy="508756"/>
        </p:xfrm>
        <a:graphic>
          <a:graphicData uri="http://schemas.openxmlformats.org/presentationml/2006/ole">
            <mc:AlternateContent xmlns:mc="http://schemas.openxmlformats.org/markup-compatibility/2006">
              <mc:Choice xmlns:v="urn:schemas-microsoft-com:vml" Requires="v">
                <p:oleObj spid="_x0000_s100459" name="Equation" r:id="rId5" imgW="622030" imgH="203112" progId="Equation.3">
                  <p:embed/>
                </p:oleObj>
              </mc:Choice>
              <mc:Fallback>
                <p:oleObj name="Equation" r:id="rId5" imgW="622030" imgH="203112"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33800" y="3810000"/>
                        <a:ext cx="1573089" cy="508756"/>
                      </a:xfrm>
                      <a:prstGeom prst="rect">
                        <a:avLst/>
                      </a:prstGeom>
                      <a:noFill/>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964248224"/>
              </p:ext>
            </p:extLst>
          </p:nvPr>
        </p:nvGraphicFramePr>
        <p:xfrm>
          <a:off x="457200" y="3276600"/>
          <a:ext cx="3924300" cy="457200"/>
        </p:xfrm>
        <a:graphic>
          <a:graphicData uri="http://schemas.openxmlformats.org/presentationml/2006/ole">
            <mc:AlternateContent xmlns:mc="http://schemas.openxmlformats.org/markup-compatibility/2006">
              <mc:Choice xmlns:v="urn:schemas-microsoft-com:vml" Requires="v">
                <p:oleObj spid="_x0000_s100460" name="Equation" r:id="rId7" imgW="2019240" imgH="228600" progId="Equation.3">
                  <p:embed/>
                </p:oleObj>
              </mc:Choice>
              <mc:Fallback>
                <p:oleObj name="Equation" r:id="rId7" imgW="2019240" imgH="228600" progId="Equation.3">
                  <p:embed/>
                  <p:pic>
                    <p:nvPicPr>
                      <p:cNvPr id="0" name="Object 2"/>
                      <p:cNvPicPr>
                        <a:picLocks noChangeAspect="1" noChangeArrowheads="1"/>
                      </p:cNvPicPr>
                      <p:nvPr/>
                    </p:nvPicPr>
                    <p:blipFill>
                      <a:blip r:embed="rId8"/>
                      <a:srcRect/>
                      <a:stretch>
                        <a:fillRect/>
                      </a:stretch>
                    </p:blipFill>
                    <p:spPr bwMode="auto">
                      <a:xfrm>
                        <a:off x="457200" y="3276600"/>
                        <a:ext cx="3924300" cy="457200"/>
                      </a:xfrm>
                      <a:prstGeom prst="rect">
                        <a:avLst/>
                      </a:prstGeom>
                      <a:noFill/>
                    </p:spPr>
                  </p:pic>
                </p:oleObj>
              </mc:Fallback>
            </mc:AlternateContent>
          </a:graphicData>
        </a:graphic>
      </p:graphicFrame>
      <p:sp>
        <p:nvSpPr>
          <p:cNvPr id="8"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7"/>
          <p:cNvSpPr>
            <a:spLocks noChangeArrowheads="1"/>
          </p:cNvSpPr>
          <p:nvPr/>
        </p:nvSpPr>
        <p:spPr bwMode="auto">
          <a:xfrm>
            <a:off x="0" y="731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pitchFamily="34" charset="0"/>
                <a:ea typeface="Times New Roman" pitchFamily="18" charset="0"/>
                <a:cs typeface="Simplified Arabic" pitchFamily="18" charset="-78"/>
              </a:rPr>
              <a:t>     	      </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0" name="Rectangle 8"/>
          <p:cNvSpPr>
            <a:spLocks noChangeArrowheads="1"/>
          </p:cNvSpPr>
          <p:nvPr/>
        </p:nvSpPr>
        <p:spPr bwMode="auto">
          <a:xfrm>
            <a:off x="0" y="9826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pitchFamily="34" charset="0"/>
                <a:ea typeface="Times New Roman" pitchFamily="18" charset="0"/>
                <a:cs typeface="Simplified Arabic" pitchFamily="18" charset="-78"/>
              </a:rPr>
              <a:t>  	 	  </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1" name="Rectangle 9"/>
          <p:cNvSpPr>
            <a:spLocks noChangeArrowheads="1"/>
          </p:cNvSpPr>
          <p:nvPr/>
        </p:nvSpPr>
        <p:spPr bwMode="auto">
          <a:xfrm>
            <a:off x="0" y="12414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10"/>
          <p:cNvSpPr>
            <a:spLocks noChangeArrowheads="1"/>
          </p:cNvSpPr>
          <p:nvPr/>
        </p:nvSpPr>
        <p:spPr bwMode="auto">
          <a:xfrm>
            <a:off x="0" y="19732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Arial" pitchFamily="34" charset="0"/>
                <a:cs typeface="Arial" pitchFamily="34" charset="0"/>
              </a:defRPr>
            </a:lvl1pPr>
            <a:lvl2pPr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Arial" pitchFamily="34" charset="0"/>
                <a:cs typeface="Arial" pitchFamily="34" charset="0"/>
              </a:defRPr>
            </a:lvl2pPr>
            <a:lvl3pPr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Arial" pitchFamily="34" charset="0"/>
                <a:cs typeface="Arial" pitchFamily="34" charset="0"/>
              </a:defRPr>
            </a:lvl3pPr>
            <a:lvl4pPr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Arial" pitchFamily="34" charset="0"/>
                <a:cs typeface="Arial" pitchFamily="34" charset="0"/>
              </a:defRPr>
            </a:lvl4pPr>
            <a:lvl5pPr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Arial" pitchFamily="34" charset="0"/>
                <a:cs typeface="Arial" pitchFamily="34" charset="0"/>
              </a:defRPr>
            </a:lvl5pPr>
            <a:lvl6pPr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Arial" pitchFamily="34" charset="0"/>
                <a:cs typeface="Arial" pitchFamily="34" charset="0"/>
              </a:defRPr>
            </a:lvl6pPr>
            <a:lvl7pPr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Arial" pitchFamily="34" charset="0"/>
                <a:cs typeface="Arial" pitchFamily="34" charset="0"/>
              </a:defRPr>
            </a:lvl7pPr>
            <a:lvl8pPr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Arial" pitchFamily="34" charset="0"/>
                <a:cs typeface="Arial" pitchFamily="34" charset="0"/>
              </a:defRPr>
            </a:lvl8pPr>
            <a:lvl9pPr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l"/>
                <a:tab pos="914400" algn="l"/>
                <a:tab pos="1371600" algn="l"/>
                <a:tab pos="1828800" algn="l"/>
                <a:tab pos="2286000" algn="l"/>
                <a:tab pos="2743200" algn="l"/>
                <a:tab pos="3200400" algn="l"/>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3" name="Rectangle 1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4" name="Object 13"/>
          <p:cNvGraphicFramePr>
            <a:graphicFrameLocks noChangeAspect="1"/>
          </p:cNvGraphicFramePr>
          <p:nvPr>
            <p:extLst>
              <p:ext uri="{D42A27DB-BD31-4B8C-83A1-F6EECF244321}">
                <p14:modId xmlns:p14="http://schemas.microsoft.com/office/powerpoint/2010/main" val="2639442359"/>
              </p:ext>
            </p:extLst>
          </p:nvPr>
        </p:nvGraphicFramePr>
        <p:xfrm>
          <a:off x="1867640" y="4800600"/>
          <a:ext cx="5561119" cy="990600"/>
        </p:xfrm>
        <a:graphic>
          <a:graphicData uri="http://schemas.openxmlformats.org/presentationml/2006/ole">
            <mc:AlternateContent xmlns:mc="http://schemas.openxmlformats.org/markup-compatibility/2006">
              <mc:Choice xmlns:v="urn:schemas-microsoft-com:vml" Requires="v">
                <p:oleObj spid="_x0000_s100461" name="Equation" r:id="rId9" imgW="2565400" imgH="457200" progId="Equation.3">
                  <p:embed/>
                </p:oleObj>
              </mc:Choice>
              <mc:Fallback>
                <p:oleObj name="Equation" r:id="rId9" imgW="2565400" imgH="457200" progId="Equation.3">
                  <p:embed/>
                  <p:pic>
                    <p:nvPicPr>
                      <p:cNvPr id="0" name="Object 1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67640" y="4800600"/>
                        <a:ext cx="5561119" cy="990600"/>
                      </a:xfrm>
                      <a:prstGeom prst="rect">
                        <a:avLst/>
                      </a:prstGeom>
                      <a:noFill/>
                    </p:spPr>
                  </p:pic>
                </p:oleObj>
              </mc:Fallback>
            </mc:AlternateContent>
          </a:graphicData>
        </a:graphic>
      </p:graphicFrame>
      <p:sp>
        <p:nvSpPr>
          <p:cNvPr id="15" name="Rectangle 17"/>
          <p:cNvSpPr>
            <a:spLocks noChangeArrowheads="1"/>
          </p:cNvSpPr>
          <p:nvPr/>
        </p:nvSpPr>
        <p:spPr bwMode="auto">
          <a:xfrm>
            <a:off x="0" y="571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77726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additive="base">
                                        <p:cTn id="21" dur="500" fill="hold"/>
                                        <p:tgtEl>
                                          <p:spTgt spid="14"/>
                                        </p:tgtEl>
                                        <p:attrNameLst>
                                          <p:attrName>ppt_x</p:attrName>
                                        </p:attrNameLst>
                                      </p:cBhvr>
                                      <p:tavLst>
                                        <p:tav tm="0">
                                          <p:val>
                                            <p:strVal val="#ppt_x"/>
                                          </p:val>
                                        </p:tav>
                                        <p:tav tm="100000">
                                          <p:val>
                                            <p:strVal val="#ppt_x"/>
                                          </p:val>
                                        </p:tav>
                                      </p:tavLst>
                                    </p:anim>
                                    <p:anim calcmode="lin" valueType="num">
                                      <p:cBhvr additive="base">
                                        <p:cTn id="2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914400"/>
            <a:ext cx="8686800" cy="954107"/>
          </a:xfrm>
          <a:prstGeom prst="rect">
            <a:avLst/>
          </a:prstGeom>
        </p:spPr>
        <p:txBody>
          <a:bodyPr wrap="square">
            <a:spAutoFit/>
          </a:bodyPr>
          <a:lstStyle/>
          <a:p>
            <a:pPr algn="just" rtl="1"/>
            <a:r>
              <a:rPr lang="ar-SA" sz="2800" b="1" dirty="0"/>
              <a:t> 5. كفاءة توزيع المياه خلال قطاع التربة   </a:t>
            </a:r>
            <a:r>
              <a:rPr lang="en-US" sz="2800" dirty="0"/>
              <a:t>Water Distribution Efficienc</a:t>
            </a:r>
            <a:r>
              <a:rPr lang="en-US" sz="2800" b="1" dirty="0"/>
              <a:t>y</a:t>
            </a:r>
            <a:endParaRPr lang="en-US" sz="2800" dirty="0"/>
          </a:p>
        </p:txBody>
      </p:sp>
      <p:sp>
        <p:nvSpPr>
          <p:cNvPr id="3" name="Rectangle 2"/>
          <p:cNvSpPr/>
          <p:nvPr/>
        </p:nvSpPr>
        <p:spPr>
          <a:xfrm>
            <a:off x="457200" y="2113575"/>
            <a:ext cx="8229600" cy="1315425"/>
          </a:xfrm>
          <a:prstGeom prst="rect">
            <a:avLst/>
          </a:prstGeom>
        </p:spPr>
        <p:txBody>
          <a:bodyPr wrap="square">
            <a:spAutoFit/>
          </a:bodyPr>
          <a:lstStyle/>
          <a:p>
            <a:pPr algn="just" rtl="1">
              <a:lnSpc>
                <a:spcPct val="150000"/>
              </a:lnSpc>
            </a:pPr>
            <a:r>
              <a:rPr lang="ar-SA" sz="2800" dirty="0"/>
              <a:t>أساس نجاح نظام الري ضرورة تجانس توزيع الرطوبة في منطقة الجذور، حتى تكون النباتات النامية بدرجة عالية من التماثل</a:t>
            </a:r>
            <a:endParaRPr lang="en-US" sz="2800"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1080502530"/>
              </p:ext>
            </p:extLst>
          </p:nvPr>
        </p:nvGraphicFramePr>
        <p:xfrm>
          <a:off x="3193837" y="3657600"/>
          <a:ext cx="2756325" cy="1143000"/>
        </p:xfrm>
        <a:graphic>
          <a:graphicData uri="http://schemas.openxmlformats.org/presentationml/2006/ole">
            <mc:AlternateContent xmlns:mc="http://schemas.openxmlformats.org/markup-compatibility/2006">
              <mc:Choice xmlns:v="urn:schemas-microsoft-com:vml" Requires="v">
                <p:oleObj spid="_x0000_s102420" name="Equation" r:id="rId3" imgW="1167893" imgH="482391" progId="Equation.3">
                  <p:embed/>
                </p:oleObj>
              </mc:Choice>
              <mc:Fallback>
                <p:oleObj name="Equation" r:id="rId3" imgW="1167893" imgH="482391"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93837" y="3657600"/>
                        <a:ext cx="2756325" cy="1143000"/>
                      </a:xfrm>
                      <a:prstGeom prst="rect">
                        <a:avLst/>
                      </a:prstGeom>
                      <a:noFill/>
                    </p:spPr>
                  </p:pic>
                </p:oleObj>
              </mc:Fallback>
            </mc:AlternateContent>
          </a:graphicData>
        </a:graphic>
      </p:graphicFrame>
      <p:sp>
        <p:nvSpPr>
          <p:cNvPr id="9" name="Rectangle 3"/>
          <p:cNvSpPr>
            <a:spLocks noChangeArrowheads="1"/>
          </p:cNvSpPr>
          <p:nvPr/>
        </p:nvSpPr>
        <p:spPr bwMode="auto">
          <a:xfrm>
            <a:off x="0" y="663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5" name="Group 4"/>
          <p:cNvGrpSpPr/>
          <p:nvPr/>
        </p:nvGrpSpPr>
        <p:grpSpPr>
          <a:xfrm>
            <a:off x="2635314" y="5158105"/>
            <a:ext cx="5670486" cy="1275705"/>
            <a:chOff x="2635314" y="5158105"/>
            <a:chExt cx="5670486" cy="1275705"/>
          </a:xfrm>
        </p:grpSpPr>
        <p:graphicFrame>
          <p:nvGraphicFramePr>
            <p:cNvPr id="10" name="Object 9"/>
            <p:cNvGraphicFramePr>
              <a:graphicFrameLocks noChangeAspect="1"/>
            </p:cNvGraphicFramePr>
            <p:nvPr>
              <p:extLst>
                <p:ext uri="{D42A27DB-BD31-4B8C-83A1-F6EECF244321}">
                  <p14:modId xmlns:p14="http://schemas.microsoft.com/office/powerpoint/2010/main" val="140831340"/>
                </p:ext>
              </p:extLst>
            </p:nvPr>
          </p:nvGraphicFramePr>
          <p:xfrm>
            <a:off x="7787025" y="5158105"/>
            <a:ext cx="518775" cy="633095"/>
          </p:xfrm>
          <a:graphic>
            <a:graphicData uri="http://schemas.openxmlformats.org/presentationml/2006/ole">
              <mc:AlternateContent xmlns:mc="http://schemas.openxmlformats.org/markup-compatibility/2006">
                <mc:Choice xmlns:v="urn:schemas-microsoft-com:vml" Requires="v">
                  <p:oleObj spid="_x0000_s102421" name="Equation" r:id="rId5" imgW="126890" imgH="241091" progId="Equation.3">
                    <p:embed/>
                  </p:oleObj>
                </mc:Choice>
                <mc:Fallback>
                  <p:oleObj name="Equation" r:id="rId5" imgW="126890" imgH="241091"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87025" y="5158105"/>
                          <a:ext cx="518775" cy="633095"/>
                        </a:xfrm>
                        <a:prstGeom prst="rect">
                          <a:avLst/>
                        </a:prstGeom>
                        <a:noFill/>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041958816"/>
                </p:ext>
              </p:extLst>
            </p:nvPr>
          </p:nvGraphicFramePr>
          <p:xfrm>
            <a:off x="7772400" y="5791200"/>
            <a:ext cx="457200" cy="594732"/>
          </p:xfrm>
          <a:graphic>
            <a:graphicData uri="http://schemas.openxmlformats.org/presentationml/2006/ole">
              <mc:AlternateContent xmlns:mc="http://schemas.openxmlformats.org/markup-compatibility/2006">
                <mc:Choice xmlns:v="urn:schemas-microsoft-com:vml" Requires="v">
                  <p:oleObj spid="_x0000_s102422" name="Equation" r:id="rId7" imgW="126780" imgH="215526" progId="Equation.3">
                    <p:embed/>
                  </p:oleObj>
                </mc:Choice>
                <mc:Fallback>
                  <p:oleObj name="Equation" r:id="rId7" imgW="126780" imgH="215526"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72400" y="5791200"/>
                          <a:ext cx="457200" cy="594732"/>
                        </a:xfrm>
                        <a:prstGeom prst="rect">
                          <a:avLst/>
                        </a:prstGeom>
                        <a:noFill/>
                      </p:spPr>
                    </p:pic>
                  </p:oleObj>
                </mc:Fallback>
              </mc:AlternateContent>
            </a:graphicData>
          </a:graphic>
        </p:graphicFrame>
        <p:grpSp>
          <p:nvGrpSpPr>
            <p:cNvPr id="2" name="Group 1"/>
            <p:cNvGrpSpPr/>
            <p:nvPr/>
          </p:nvGrpSpPr>
          <p:grpSpPr>
            <a:xfrm>
              <a:off x="2635314" y="5341203"/>
              <a:ext cx="5213286" cy="1092607"/>
              <a:chOff x="2635314" y="5341203"/>
              <a:chExt cx="5213286" cy="1092607"/>
            </a:xfrm>
          </p:grpSpPr>
          <p:sp>
            <p:nvSpPr>
              <p:cNvPr id="13" name="Rectangle 7"/>
              <p:cNvSpPr>
                <a:spLocks noChangeArrowheads="1"/>
              </p:cNvSpPr>
              <p:nvPr/>
            </p:nvSpPr>
            <p:spPr bwMode="auto">
              <a:xfrm>
                <a:off x="2635314" y="5341203"/>
                <a:ext cx="521328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457200" algn="l"/>
                    <a:tab pos="914400" algn="l"/>
                    <a:tab pos="1371600" algn="l"/>
                    <a:tab pos="1828800" algn="l"/>
                    <a:tab pos="2286000" algn="l"/>
                    <a:tab pos="2743200" algn="l"/>
                    <a:tab pos="3200400" algn="l"/>
                  </a:tabLst>
                </a:pPr>
                <a:r>
                  <a:rPr kumimoji="0" lang="ar-SA" sz="2400" b="0" i="0" u="none" strike="noStrike" cap="none" normalizeH="0" baseline="0" dirty="0">
                    <a:ln>
                      <a:noFill/>
                    </a:ln>
                    <a:solidFill>
                      <a:srgbClr val="000000"/>
                    </a:solidFill>
                    <a:effectLst/>
                    <a:latin typeface="Arial" pitchFamily="34" charset="0"/>
                    <a:ea typeface="Times New Roman" pitchFamily="18" charset="0"/>
                    <a:cs typeface="Simplified Arabic" pitchFamily="18" charset="-78"/>
                  </a:rPr>
                  <a:t> </a:t>
                </a:r>
                <a:r>
                  <a:rPr kumimoji="0" lang="ar-SA" sz="2400" b="0" i="0" u="none" strike="noStrike" cap="none" normalizeH="0" baseline="0" dirty="0">
                    <a:ln>
                      <a:noFill/>
                    </a:ln>
                    <a:solidFill>
                      <a:srgbClr val="000000"/>
                    </a:solidFill>
                    <a:effectLst/>
                    <a:latin typeface="Times New Roman" pitchFamily="18" charset="0"/>
                    <a:ea typeface="Times New Roman" pitchFamily="18" charset="0"/>
                    <a:cs typeface="Simplified Arabic" pitchFamily="18" charset="-78"/>
                  </a:rPr>
                  <a:t>= متوسط الانحراف عن عمق الماء المخزن بالتربة.</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57200" algn="l"/>
                    <a:tab pos="914400" algn="l"/>
                    <a:tab pos="1371600" algn="l"/>
                    <a:tab pos="1828800" algn="l"/>
                    <a:tab pos="2286000" algn="l"/>
                    <a:tab pos="2743200" algn="l"/>
                    <a:tab pos="3200400" algn="l"/>
                  </a:tabLst>
                </a:pPr>
                <a:r>
                  <a:rPr kumimoji="0" lang="ar-SA" sz="2400" b="0" i="0" u="none" strike="noStrike" cap="none" normalizeH="0" baseline="0" dirty="0">
                    <a:ln>
                      <a:noFill/>
                    </a:ln>
                    <a:solidFill>
                      <a:srgbClr val="000000"/>
                    </a:solidFill>
                    <a:effectLst/>
                    <a:latin typeface="Times New Roman" pitchFamily="18" charset="0"/>
                    <a:ea typeface="Times New Roman" pitchFamily="18" charset="0"/>
                    <a:cs typeface="Simplified Arabic" pitchFamily="18" charset="-78"/>
                  </a:rPr>
                  <a:t>	</a:t>
                </a:r>
                <a:endParaRPr kumimoji="0" lang="ar-SA" sz="2400" b="0" i="0" u="none" strike="noStrike" cap="none" normalizeH="0" baseline="0" dirty="0">
                  <a:ln>
                    <a:noFill/>
                  </a:ln>
                  <a:solidFill>
                    <a:schemeClr val="tx1"/>
                  </a:solidFill>
                  <a:effectLst/>
                  <a:latin typeface="Arial" pitchFamily="34" charset="0"/>
                  <a:cs typeface="Arial" pitchFamily="34" charset="0"/>
                </a:endParaRPr>
              </a:p>
            </p:txBody>
          </p:sp>
          <p:sp>
            <p:nvSpPr>
              <p:cNvPr id="14" name="Rectangle 8"/>
              <p:cNvSpPr>
                <a:spLocks noChangeArrowheads="1"/>
              </p:cNvSpPr>
              <p:nvPr/>
            </p:nvSpPr>
            <p:spPr bwMode="auto">
              <a:xfrm>
                <a:off x="3810000" y="5910590"/>
                <a:ext cx="3672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457200" algn="l"/>
                    <a:tab pos="914400" algn="l"/>
                    <a:tab pos="1371600" algn="l"/>
                    <a:tab pos="1828800" algn="l"/>
                    <a:tab pos="2286000" algn="l"/>
                    <a:tab pos="2743200" algn="l"/>
                    <a:tab pos="3200400" algn="l"/>
                  </a:tabLst>
                </a:pPr>
                <a:r>
                  <a:rPr kumimoji="0" lang="ar-SA" sz="2800" b="0" i="0" u="none" strike="noStrike" cap="none" normalizeH="0" baseline="0" dirty="0">
                    <a:ln>
                      <a:noFill/>
                    </a:ln>
                    <a:solidFill>
                      <a:srgbClr val="000000"/>
                    </a:solidFill>
                    <a:effectLst/>
                    <a:latin typeface="Times New Roman" pitchFamily="18" charset="0"/>
                    <a:ea typeface="Times New Roman" pitchFamily="18" charset="0"/>
                    <a:cs typeface="Simplified Arabic" pitchFamily="18" charset="-78"/>
                  </a:rPr>
                  <a:t>= متوسط الماء المخزن بالتربة.</a:t>
                </a:r>
                <a:endParaRPr kumimoji="0" lang="ar-SA" sz="2800" b="0" i="0" u="none" strike="noStrike" cap="none" normalizeH="0" baseline="0" dirty="0">
                  <a:ln>
                    <a:noFill/>
                  </a:ln>
                  <a:solidFill>
                    <a:schemeClr val="tx1"/>
                  </a:solidFill>
                  <a:effectLst/>
                  <a:latin typeface="Arial" pitchFamily="34" charset="0"/>
                  <a:cs typeface="Arial" pitchFamily="34" charset="0"/>
                </a:endParaRPr>
              </a:p>
            </p:txBody>
          </p:sp>
        </p:grpSp>
      </p:grpSp>
    </p:spTree>
    <p:extLst>
      <p:ext uri="{BB962C8B-B14F-4D97-AF65-F5344CB8AC3E}">
        <p14:creationId xmlns:p14="http://schemas.microsoft.com/office/powerpoint/2010/main" val="2805641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066800"/>
            <a:ext cx="8001000" cy="1961755"/>
          </a:xfrm>
          <a:prstGeom prst="rect">
            <a:avLst/>
          </a:prstGeom>
        </p:spPr>
        <p:txBody>
          <a:bodyPr wrap="square">
            <a:spAutoFit/>
          </a:bodyPr>
          <a:lstStyle/>
          <a:p>
            <a:pPr marL="342900" lvl="0" indent="-342900" algn="r" rtl="1">
              <a:lnSpc>
                <a:spcPct val="150000"/>
              </a:lnSpc>
              <a:buFont typeface="+mj-lt"/>
              <a:buAutoNum type="arabicPeriod"/>
            </a:pPr>
            <a:r>
              <a:rPr lang="ar-SA" sz="2800" dirty="0"/>
              <a:t>تعتبر معياراً للمقارنة بين نظم الري المختلفة.</a:t>
            </a:r>
            <a:endParaRPr lang="en-US" sz="2800" dirty="0"/>
          </a:p>
          <a:p>
            <a:pPr marL="342900" lvl="0" indent="-342900" algn="r" rtl="1">
              <a:lnSpc>
                <a:spcPct val="150000"/>
              </a:lnSpc>
              <a:buFont typeface="+mj-lt"/>
              <a:buAutoNum type="arabicPeriod"/>
            </a:pPr>
            <a:r>
              <a:rPr lang="ar-SA" sz="2800" dirty="0"/>
              <a:t>تعتبر مقياس لمدى التجانس الرطوبي خلال المساحة المنزرعة.</a:t>
            </a:r>
            <a:endParaRPr lang="en-US" sz="2800" dirty="0"/>
          </a:p>
          <a:p>
            <a:pPr marL="342900" lvl="0" indent="-342900" algn="r" rtl="1">
              <a:lnSpc>
                <a:spcPct val="150000"/>
              </a:lnSpc>
              <a:buFont typeface="+mj-lt"/>
              <a:buAutoNum type="arabicPeriod"/>
            </a:pPr>
            <a:r>
              <a:rPr lang="ar-SA" sz="2800" dirty="0"/>
              <a:t>تعد معيارا لعملية تسوية الأرض.</a:t>
            </a:r>
            <a:endParaRPr lang="en-US" sz="2800" dirty="0"/>
          </a:p>
        </p:txBody>
      </p:sp>
      <p:sp>
        <p:nvSpPr>
          <p:cNvPr id="3" name="Rectangle 2"/>
          <p:cNvSpPr/>
          <p:nvPr/>
        </p:nvSpPr>
        <p:spPr>
          <a:xfrm>
            <a:off x="5151437" y="762000"/>
            <a:ext cx="3413125" cy="523220"/>
          </a:xfrm>
          <a:prstGeom prst="rect">
            <a:avLst/>
          </a:prstGeom>
        </p:spPr>
        <p:txBody>
          <a:bodyPr wrap="square">
            <a:spAutoFit/>
          </a:bodyPr>
          <a:lstStyle/>
          <a:p>
            <a:pPr lvl="0" algn="r" rtl="1"/>
            <a:r>
              <a:rPr lang="ar-SA" sz="2800" b="1" dirty="0">
                <a:solidFill>
                  <a:prstClr val="black"/>
                </a:solidFill>
              </a:rPr>
              <a:t>أهمية كفاءة التوزيع المائي:</a:t>
            </a:r>
            <a:endParaRPr lang="en-US" sz="2800" dirty="0">
              <a:solidFill>
                <a:prstClr val="black"/>
              </a:solidFill>
            </a:endParaRPr>
          </a:p>
        </p:txBody>
      </p:sp>
      <p:sp>
        <p:nvSpPr>
          <p:cNvPr id="7" name="Rectangle 6"/>
          <p:cNvSpPr/>
          <p:nvPr/>
        </p:nvSpPr>
        <p:spPr>
          <a:xfrm>
            <a:off x="304800" y="3733800"/>
            <a:ext cx="8031162" cy="2608086"/>
          </a:xfrm>
          <a:prstGeom prst="rect">
            <a:avLst/>
          </a:prstGeom>
        </p:spPr>
        <p:txBody>
          <a:bodyPr wrap="square">
            <a:spAutoFit/>
          </a:bodyPr>
          <a:lstStyle/>
          <a:p>
            <a:pPr marL="514350" lvl="0" indent="-514350" algn="r" rtl="1">
              <a:lnSpc>
                <a:spcPct val="150000"/>
              </a:lnSpc>
              <a:buFont typeface="+mj-lt"/>
              <a:buAutoNum type="arabicPeriod"/>
            </a:pPr>
            <a:r>
              <a:rPr lang="ar-SA" sz="2800" dirty="0"/>
              <a:t>وجود تجمع ملحي (تبقع) في بعض المساحات المنزرعة.</a:t>
            </a:r>
            <a:endParaRPr lang="en-US" sz="2800" dirty="0"/>
          </a:p>
          <a:p>
            <a:pPr marL="514350" lvl="0" indent="-514350" algn="r" rtl="1">
              <a:lnSpc>
                <a:spcPct val="150000"/>
              </a:lnSpc>
              <a:buFont typeface="+mj-lt"/>
              <a:buAutoNum type="arabicPeriod"/>
            </a:pPr>
            <a:r>
              <a:rPr lang="ar-SA" sz="2800" dirty="0"/>
              <a:t>عدم تجانس النمو المحصولي وبالتالي انخفاض إنتاجية المحصول.</a:t>
            </a:r>
            <a:endParaRPr lang="en-US" sz="2800" dirty="0"/>
          </a:p>
          <a:p>
            <a:pPr marL="514350" lvl="0" indent="-514350" algn="r" rtl="1">
              <a:lnSpc>
                <a:spcPct val="150000"/>
              </a:lnSpc>
              <a:buFont typeface="+mj-lt"/>
              <a:buAutoNum type="arabicPeriod"/>
            </a:pPr>
            <a:r>
              <a:rPr lang="ar-SA" sz="2800" dirty="0"/>
              <a:t>فقد الماء بالتسرب العميق للمناطق المنخفضة والتي حصلت على كمية وافرة من المياه.</a:t>
            </a:r>
            <a:endParaRPr lang="en-US" sz="2800" dirty="0"/>
          </a:p>
        </p:txBody>
      </p:sp>
      <p:sp>
        <p:nvSpPr>
          <p:cNvPr id="8" name="Rectangle 7"/>
          <p:cNvSpPr/>
          <p:nvPr/>
        </p:nvSpPr>
        <p:spPr>
          <a:xfrm>
            <a:off x="3368674" y="3276600"/>
            <a:ext cx="5195888" cy="523220"/>
          </a:xfrm>
          <a:prstGeom prst="rect">
            <a:avLst/>
          </a:prstGeom>
        </p:spPr>
        <p:txBody>
          <a:bodyPr wrap="square">
            <a:spAutoFit/>
          </a:bodyPr>
          <a:lstStyle/>
          <a:p>
            <a:pPr lvl="0" algn="r" rtl="1"/>
            <a:r>
              <a:rPr lang="ar-SA" sz="2800" b="1" dirty="0">
                <a:solidFill>
                  <a:prstClr val="black"/>
                </a:solidFill>
              </a:rPr>
              <a:t>عيوب كفاءة التوزيع المائي المنخفضة:</a:t>
            </a:r>
            <a:endParaRPr lang="en-US" sz="2800" dirty="0">
              <a:solidFill>
                <a:prstClr val="black"/>
              </a:solidFill>
            </a:endParaRPr>
          </a:p>
        </p:txBody>
      </p:sp>
    </p:spTree>
    <p:extLst>
      <p:ext uri="{BB962C8B-B14F-4D97-AF65-F5344CB8AC3E}">
        <p14:creationId xmlns:p14="http://schemas.microsoft.com/office/powerpoint/2010/main" val="453692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28600" y="424205"/>
            <a:ext cx="8686800" cy="2623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tab pos="457200" algn="l"/>
                <a:tab pos="914400" algn="l"/>
                <a:tab pos="1371600" algn="l"/>
                <a:tab pos="1828800" algn="l"/>
                <a:tab pos="2286000" algn="l"/>
                <a:tab pos="2743200" algn="l"/>
                <a:tab pos="3200400" algn="l"/>
              </a:tabLst>
            </a:pPr>
            <a:r>
              <a:rPr kumimoji="0" lang="ar-SA" sz="2800" b="1" i="0" u="none" strike="noStrike" cap="none" normalizeH="0" baseline="0" dirty="0">
                <a:ln>
                  <a:noFill/>
                </a:ln>
                <a:solidFill>
                  <a:srgbClr val="000000"/>
                </a:solidFill>
                <a:effectLst/>
                <a:latin typeface="Times New Roman" pitchFamily="18" charset="0"/>
                <a:ea typeface="Times New Roman" pitchFamily="18" charset="0"/>
                <a:cs typeface="Simplified Arabic" pitchFamily="18" charset="-78"/>
              </a:rPr>
              <a:t>مثال:</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tab pos="457200" algn="l"/>
                <a:tab pos="914400" algn="l"/>
                <a:tab pos="1371600" algn="l"/>
                <a:tab pos="1828800" algn="l"/>
                <a:tab pos="2286000" algn="l"/>
                <a:tab pos="2743200" algn="l"/>
                <a:tab pos="3200400" algn="l"/>
              </a:tabLst>
            </a:pPr>
            <a:r>
              <a:rPr kumimoji="0" lang="ar-SA" sz="2800" b="0" i="0" u="none" strike="noStrike" cap="none" normalizeH="0" baseline="0" dirty="0">
                <a:ln>
                  <a:noFill/>
                </a:ln>
                <a:solidFill>
                  <a:srgbClr val="000000"/>
                </a:solidFill>
                <a:effectLst/>
                <a:latin typeface="Times New Roman" pitchFamily="18" charset="0"/>
                <a:ea typeface="Times New Roman" pitchFamily="18" charset="0"/>
                <a:cs typeface="Simplified Arabic" pitchFamily="18" charset="-78"/>
              </a:rPr>
              <a:t>في حقل مروي بنظام ري سطحي وجد أن المياه تعمقت في التربة لعمق 1.4 متر عند بداية الحقل، بينما تعمقت فقط لعمق 1.0 متر عند وسط الحقل و 0.8 متر عند نهاية الحقل. أحسب كفاء توزيع الماء خلال قطاع التربة.</a:t>
            </a:r>
            <a:endParaRPr kumimoji="0" lang="ar-SA" sz="2800" b="0" i="0" u="none" strike="noStrike" cap="none" normalizeH="0" baseline="0" dirty="0">
              <a:ln>
                <a:noFill/>
              </a:ln>
              <a:solidFill>
                <a:schemeClr val="tx1"/>
              </a:solidFill>
              <a:effectLst/>
              <a:latin typeface="Arial" pitchFamily="34" charset="0"/>
              <a:cs typeface="Arial" pitchFamily="34" charset="0"/>
            </a:endParaRPr>
          </a:p>
        </p:txBody>
      </p:sp>
      <p:sp>
        <p:nvSpPr>
          <p:cNvPr id="3" name="Rectangle 2"/>
          <p:cNvSpPr/>
          <p:nvPr/>
        </p:nvSpPr>
        <p:spPr>
          <a:xfrm>
            <a:off x="2286000" y="3313093"/>
            <a:ext cx="6477000" cy="523220"/>
          </a:xfrm>
          <a:prstGeom prst="rect">
            <a:avLst/>
          </a:prstGeom>
        </p:spPr>
        <p:txBody>
          <a:bodyPr wrap="square">
            <a:spAutoFit/>
          </a:bodyPr>
          <a:lstStyle/>
          <a:p>
            <a:pPr algn="r" rtl="1"/>
            <a:r>
              <a:rPr lang="ar-SA" sz="2800" dirty="0"/>
              <a:t>الحل</a:t>
            </a:r>
            <a:endParaRPr lang="en-US" sz="2800" dirty="0"/>
          </a:p>
        </p:txBody>
      </p:sp>
      <p:sp>
        <p:nvSpPr>
          <p:cNvPr id="4"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658643452"/>
              </p:ext>
            </p:extLst>
          </p:nvPr>
        </p:nvGraphicFramePr>
        <p:xfrm>
          <a:off x="533400" y="3429000"/>
          <a:ext cx="3706666" cy="860425"/>
        </p:xfrm>
        <a:graphic>
          <a:graphicData uri="http://schemas.openxmlformats.org/presentationml/2006/ole">
            <mc:AlternateContent xmlns:mc="http://schemas.openxmlformats.org/markup-compatibility/2006">
              <mc:Choice xmlns:v="urn:schemas-microsoft-com:vml" Requires="v">
                <p:oleObj spid="_x0000_s103444" name="Equation" r:id="rId3" imgW="1701800" imgH="393700" progId="Equation.3">
                  <p:embed/>
                </p:oleObj>
              </mc:Choice>
              <mc:Fallback>
                <p:oleObj name="Equation" r:id="rId3" imgW="1701800" imgH="3937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3429000"/>
                        <a:ext cx="3706666" cy="860425"/>
                      </a:xfrm>
                      <a:prstGeom prst="rect">
                        <a:avLst/>
                      </a:prstGeom>
                      <a:noFill/>
                    </p:spPr>
                  </p:pic>
                </p:oleObj>
              </mc:Fallback>
            </mc:AlternateContent>
          </a:graphicData>
        </a:graphic>
      </p:graphicFrame>
      <p:sp>
        <p:nvSpPr>
          <p:cNvPr id="6" name="Rectangle 4"/>
          <p:cNvSpPr>
            <a:spLocks noChangeArrowheads="1"/>
          </p:cNvSpPr>
          <p:nvPr/>
        </p:nvSpPr>
        <p:spPr bwMode="auto">
          <a:xfrm>
            <a:off x="0" y="479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1770158819"/>
              </p:ext>
            </p:extLst>
          </p:nvPr>
        </p:nvGraphicFramePr>
        <p:xfrm>
          <a:off x="438333" y="4449762"/>
          <a:ext cx="7029267" cy="884238"/>
        </p:xfrm>
        <a:graphic>
          <a:graphicData uri="http://schemas.openxmlformats.org/presentationml/2006/ole">
            <mc:AlternateContent xmlns:mc="http://schemas.openxmlformats.org/markup-compatibility/2006">
              <mc:Choice xmlns:v="urn:schemas-microsoft-com:vml" Requires="v">
                <p:oleObj spid="_x0000_s103445" name="Equation" r:id="rId5" imgW="3175000" imgH="393700" progId="Equation.3">
                  <p:embed/>
                </p:oleObj>
              </mc:Choice>
              <mc:Fallback>
                <p:oleObj name="Equation" r:id="rId5" imgW="3175000" imgH="3937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8333" y="4449762"/>
                        <a:ext cx="7029267" cy="884238"/>
                      </a:xfrm>
                      <a:prstGeom prst="rect">
                        <a:avLst/>
                      </a:prstGeom>
                      <a:noFill/>
                    </p:spPr>
                  </p:pic>
                </p:oleObj>
              </mc:Fallback>
            </mc:AlternateContent>
          </a:graphicData>
        </a:graphic>
      </p:graphicFrame>
      <p:sp>
        <p:nvSpPr>
          <p:cNvPr id="9" name="Rectangle 7"/>
          <p:cNvSpPr>
            <a:spLocks noChangeArrowheads="1"/>
          </p:cNvSpPr>
          <p:nvPr/>
        </p:nvSpPr>
        <p:spPr bwMode="auto">
          <a:xfrm>
            <a:off x="0" y="5032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2740985292"/>
              </p:ext>
            </p:extLst>
          </p:nvPr>
        </p:nvGraphicFramePr>
        <p:xfrm>
          <a:off x="457200" y="5410201"/>
          <a:ext cx="6473871" cy="1088554"/>
        </p:xfrm>
        <a:graphic>
          <a:graphicData uri="http://schemas.openxmlformats.org/presentationml/2006/ole">
            <mc:AlternateContent xmlns:mc="http://schemas.openxmlformats.org/markup-compatibility/2006">
              <mc:Choice xmlns:v="urn:schemas-microsoft-com:vml" Requires="v">
                <p:oleObj spid="_x0000_s103446" name="Equation" r:id="rId7" imgW="2844800" imgH="482600" progId="Equation.3">
                  <p:embed/>
                </p:oleObj>
              </mc:Choice>
              <mc:Fallback>
                <p:oleObj name="Equation" r:id="rId7" imgW="2844800" imgH="482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7200" y="5410201"/>
                        <a:ext cx="6473871" cy="1088554"/>
                      </a:xfrm>
                      <a:prstGeom prst="rect">
                        <a:avLst/>
                      </a:prstGeom>
                      <a:noFill/>
                    </p:spPr>
                  </p:pic>
                </p:oleObj>
              </mc:Fallback>
            </mc:AlternateContent>
          </a:graphicData>
        </a:graphic>
      </p:graphicFrame>
      <p:sp>
        <p:nvSpPr>
          <p:cNvPr id="12" name="Rectangle 10"/>
          <p:cNvSpPr>
            <a:spLocks noChangeArrowheads="1"/>
          </p:cNvSpPr>
          <p:nvPr/>
        </p:nvSpPr>
        <p:spPr bwMode="auto">
          <a:xfrm>
            <a:off x="0" y="571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829440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10540" y="1066800"/>
            <a:ext cx="8122920" cy="523220"/>
          </a:xfrm>
          <a:prstGeom prst="rect">
            <a:avLst/>
          </a:prstGeom>
        </p:spPr>
        <p:txBody>
          <a:bodyPr wrap="square">
            <a:spAutoFit/>
          </a:bodyPr>
          <a:lstStyle/>
          <a:p>
            <a:pPr algn="r" rtl="1"/>
            <a:r>
              <a:rPr lang="ar-SA" sz="2800" b="1" dirty="0"/>
              <a:t> 6. كفاءة الري الحقلي:   </a:t>
            </a:r>
            <a:r>
              <a:rPr lang="en-US" sz="2800" dirty="0"/>
              <a:t>Irrigation Field Efficiency</a:t>
            </a:r>
          </a:p>
        </p:txBody>
      </p:sp>
      <p:sp>
        <p:nvSpPr>
          <p:cNvPr id="4" name="Rectangle 3"/>
          <p:cNvSpPr/>
          <p:nvPr/>
        </p:nvSpPr>
        <p:spPr>
          <a:xfrm>
            <a:off x="632460" y="2133600"/>
            <a:ext cx="8001000" cy="1606274"/>
          </a:xfrm>
          <a:prstGeom prst="rect">
            <a:avLst/>
          </a:prstGeom>
        </p:spPr>
        <p:txBody>
          <a:bodyPr wrap="square">
            <a:spAutoFit/>
          </a:bodyPr>
          <a:lstStyle/>
          <a:p>
            <a:pPr algn="just" rtl="1">
              <a:lnSpc>
                <a:spcPct val="120000"/>
              </a:lnSpc>
            </a:pPr>
            <a:r>
              <a:rPr lang="ar-SA" sz="2800" dirty="0"/>
              <a:t>وهي الكفاءة التي تشمل كفاءة </a:t>
            </a:r>
            <a:r>
              <a:rPr lang="ar-SA" sz="2800" u="sng" dirty="0"/>
              <a:t>الإضافة </a:t>
            </a:r>
            <a:r>
              <a:rPr lang="ar-SA" sz="2800" dirty="0"/>
              <a:t>وكفاءة </a:t>
            </a:r>
            <a:r>
              <a:rPr lang="ar-SA" sz="2800" u="sng" dirty="0"/>
              <a:t>التخزين</a:t>
            </a:r>
            <a:r>
              <a:rPr lang="ar-SA" sz="2800" dirty="0"/>
              <a:t> وكفاءة </a:t>
            </a:r>
            <a:r>
              <a:rPr lang="ar-SA" sz="2800" u="sng" dirty="0"/>
              <a:t>توزيع</a:t>
            </a:r>
            <a:r>
              <a:rPr lang="ar-SA" sz="2800" dirty="0"/>
              <a:t> المياه في منطقة الجذور. وهي تعتبر أكثر شمولا بدل من الاعتماد على نوع واحد من الكفاءات والذي قد لا يعبر عن واقع الأمر في الحقل.</a:t>
            </a:r>
            <a:endParaRPr lang="en-US" sz="2800" dirty="0"/>
          </a:p>
        </p:txBody>
      </p:sp>
      <p:sp>
        <p:nvSpPr>
          <p:cNvPr id="6"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736679658"/>
              </p:ext>
            </p:extLst>
          </p:nvPr>
        </p:nvGraphicFramePr>
        <p:xfrm>
          <a:off x="2189152" y="4267200"/>
          <a:ext cx="4887616" cy="685801"/>
        </p:xfrm>
        <a:graphic>
          <a:graphicData uri="http://schemas.openxmlformats.org/presentationml/2006/ole">
            <mc:AlternateContent xmlns:mc="http://schemas.openxmlformats.org/markup-compatibility/2006">
              <mc:Choice xmlns:v="urn:schemas-microsoft-com:vml" Requires="v">
                <p:oleObj spid="_x0000_s101400" name="Equation" r:id="rId3" imgW="1511300" imgH="241300" progId="Equation.3">
                  <p:embed/>
                </p:oleObj>
              </mc:Choice>
              <mc:Fallback>
                <p:oleObj name="Equation" r:id="rId3" imgW="1511300" imgH="2413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89152" y="4267200"/>
                        <a:ext cx="4887616" cy="685801"/>
                      </a:xfrm>
                      <a:prstGeom prst="rect">
                        <a:avLst/>
                      </a:prstGeom>
                      <a:noFill/>
                    </p:spPr>
                  </p:pic>
                </p:oleObj>
              </mc:Fallback>
            </mc:AlternateContent>
          </a:graphicData>
        </a:graphic>
      </p:graphicFrame>
      <p:sp>
        <p:nvSpPr>
          <p:cNvPr id="8" name="Rectangle 3"/>
          <p:cNvSpPr>
            <a:spLocks noChangeArrowheads="1"/>
          </p:cNvSpPr>
          <p:nvPr/>
        </p:nvSpPr>
        <p:spPr bwMode="auto">
          <a:xfrm>
            <a:off x="0" y="8159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9056487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45835" y="3048000"/>
            <a:ext cx="7327647"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EG"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إلى اللقاء فى المحاضرة القادمه</a:t>
            </a:r>
            <a:endPar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1508476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764150179"/>
              </p:ext>
            </p:extLst>
          </p:nvPr>
        </p:nvGraphicFramePr>
        <p:xfrm>
          <a:off x="1905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27333803"/>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04800" y="1752600"/>
            <a:ext cx="8534400" cy="4114800"/>
          </a:xfrm>
        </p:spPr>
        <p:txBody>
          <a:bodyPr>
            <a:noAutofit/>
          </a:bodyPr>
          <a:lstStyle/>
          <a:p>
            <a:pPr marL="350838" indent="-350838" algn="just" rtl="1"/>
            <a:r>
              <a:rPr lang="ar-EG" dirty="0">
                <a:solidFill>
                  <a:schemeClr val="tx1"/>
                </a:solidFill>
              </a:rPr>
              <a:t>• الكفاءة هي معامل أو مدلول يبين مدى إنجاز عمل ما بأقل مجهود وأعلى إنتاج.</a:t>
            </a:r>
          </a:p>
          <a:p>
            <a:pPr marL="350838" indent="-350838" algn="just" rtl="1"/>
            <a:r>
              <a:rPr lang="ar-EG" dirty="0">
                <a:solidFill>
                  <a:schemeClr val="tx1"/>
                </a:solidFill>
              </a:rPr>
              <a:t>• كفاءة الري تعطى دلالة على درجة توزيع المياه أثناء الري، وبالتالي يمكن الحكم على مقدار الري في هذه المساحة من الحقل.</a:t>
            </a:r>
          </a:p>
          <a:p>
            <a:pPr algn="just" rtl="1"/>
            <a:r>
              <a:rPr lang="ar-EG" dirty="0">
                <a:solidFill>
                  <a:schemeClr val="tx1"/>
                </a:solidFill>
              </a:rPr>
              <a:t>• انخفاض قيمة الكفاءة تدل على وجود مشاكل في إدارة النظام.</a:t>
            </a:r>
          </a:p>
          <a:p>
            <a:pPr algn="just" rtl="1"/>
            <a:r>
              <a:rPr lang="ar-EG" dirty="0">
                <a:solidFill>
                  <a:schemeClr val="tx1"/>
                </a:solidFill>
              </a:rPr>
              <a:t>• تعطى دلالة على مدى كفاءة التصميم لنظام الري.</a:t>
            </a:r>
          </a:p>
        </p:txBody>
      </p:sp>
      <p:sp>
        <p:nvSpPr>
          <p:cNvPr id="8" name="Rectangle 7"/>
          <p:cNvSpPr/>
          <p:nvPr/>
        </p:nvSpPr>
        <p:spPr>
          <a:xfrm>
            <a:off x="990600" y="762000"/>
            <a:ext cx="7070725" cy="584775"/>
          </a:xfrm>
          <a:prstGeom prst="rect">
            <a:avLst/>
          </a:prstGeom>
        </p:spPr>
        <p:txBody>
          <a:bodyPr wrap="square">
            <a:spAutoFit/>
          </a:bodyPr>
          <a:lstStyle/>
          <a:p>
            <a:pPr lvl="0" algn="ctr" rtl="1">
              <a:spcBef>
                <a:spcPct val="20000"/>
              </a:spcBef>
            </a:pPr>
            <a:r>
              <a:rPr lang="ar-EG" sz="3200" b="1" dirty="0">
                <a:solidFill>
                  <a:prstClr val="black"/>
                </a:solidFill>
              </a:rPr>
              <a:t>أولا: كفاءة الري</a:t>
            </a:r>
            <a:r>
              <a:rPr lang="en-US" sz="3200" b="1" dirty="0">
                <a:solidFill>
                  <a:prstClr val="black"/>
                </a:solidFill>
              </a:rPr>
              <a:t> </a:t>
            </a:r>
            <a:r>
              <a:rPr lang="ar-EG" sz="3200" b="1" dirty="0">
                <a:solidFill>
                  <a:prstClr val="black"/>
                </a:solidFill>
              </a:rPr>
              <a:t> </a:t>
            </a:r>
            <a:r>
              <a:rPr lang="en-US" sz="3200" b="1" dirty="0">
                <a:solidFill>
                  <a:prstClr val="black"/>
                </a:solidFill>
              </a:rPr>
              <a:t>Irrigation Efficiency</a:t>
            </a:r>
            <a:endParaRPr lang="en-US" sz="3200" dirty="0">
              <a:solidFill>
                <a:prstClr val="black"/>
              </a:solidFill>
            </a:endParaRPr>
          </a:p>
        </p:txBody>
      </p:sp>
    </p:spTree>
    <p:extLst>
      <p:ext uri="{BB962C8B-B14F-4D97-AF65-F5344CB8AC3E}">
        <p14:creationId xmlns:p14="http://schemas.microsoft.com/office/powerpoint/2010/main" val="4124255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333500" y="2484060"/>
            <a:ext cx="6400800" cy="838200"/>
          </a:xfrm>
        </p:spPr>
        <p:txBody>
          <a:bodyPr/>
          <a:lstStyle/>
          <a:p>
            <a:r>
              <a:rPr lang="ar-EG" dirty="0">
                <a:solidFill>
                  <a:schemeClr val="tx1"/>
                </a:solidFill>
              </a:rPr>
              <a:t>يمكن التعبير عنها رياضيا كالأتى</a:t>
            </a:r>
          </a:p>
          <a:p>
            <a:endParaRPr lang="en-US" dirty="0">
              <a:solidFill>
                <a:schemeClr val="tx1"/>
              </a:solidFill>
            </a:endParaRPr>
          </a:p>
        </p:txBody>
      </p:sp>
      <p:sp>
        <p:nvSpPr>
          <p:cNvPr id="2" name="Rectangle 1"/>
          <p:cNvSpPr/>
          <p:nvPr/>
        </p:nvSpPr>
        <p:spPr>
          <a:xfrm>
            <a:off x="304800" y="914400"/>
            <a:ext cx="8458200" cy="1569660"/>
          </a:xfrm>
          <a:prstGeom prst="rect">
            <a:avLst/>
          </a:prstGeom>
        </p:spPr>
        <p:txBody>
          <a:bodyPr wrap="square">
            <a:spAutoFit/>
          </a:bodyPr>
          <a:lstStyle/>
          <a:p>
            <a:pPr algn="just" rtl="1"/>
            <a:r>
              <a:rPr lang="ar-EG" sz="3200" dirty="0"/>
              <a:t>• دراسة الكفاءة لأي عمل تمكننا من استبيان مدى فاعلية هذا العمل ومن ثم يمكن العمل على رفع تلك الكفاءة بمعرفة أسباب القصور.</a:t>
            </a:r>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865829189"/>
              </p:ext>
            </p:extLst>
          </p:nvPr>
        </p:nvGraphicFramePr>
        <p:xfrm>
          <a:off x="2945548" y="3200400"/>
          <a:ext cx="3176704" cy="1112838"/>
        </p:xfrm>
        <a:graphic>
          <a:graphicData uri="http://schemas.openxmlformats.org/presentationml/2006/ole">
            <mc:AlternateContent xmlns:mc="http://schemas.openxmlformats.org/markup-compatibility/2006">
              <mc:Choice xmlns:v="urn:schemas-microsoft-com:vml" Requires="v">
                <p:oleObj spid="_x0000_s92213" name="Equation" r:id="rId3" imgW="977476" imgH="444307" progId="Equation.3">
                  <p:embed/>
                </p:oleObj>
              </mc:Choice>
              <mc:Fallback>
                <p:oleObj name="Equation" r:id="rId3" imgW="977476" imgH="444307"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45548" y="3200400"/>
                        <a:ext cx="3176704" cy="1112838"/>
                      </a:xfrm>
                      <a:prstGeom prst="rect">
                        <a:avLst/>
                      </a:prstGeom>
                      <a:noFill/>
                    </p:spPr>
                  </p:pic>
                </p:oleObj>
              </mc:Fallback>
            </mc:AlternateContent>
          </a:graphicData>
        </a:graphic>
      </p:graphicFrame>
      <p:sp>
        <p:nvSpPr>
          <p:cNvPr id="6" name="Rectangle 3"/>
          <p:cNvSpPr>
            <a:spLocks noChangeArrowheads="1"/>
          </p:cNvSpPr>
          <p:nvPr/>
        </p:nvSpPr>
        <p:spPr bwMode="auto">
          <a:xfrm>
            <a:off x="0" y="10366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Subtitle 4"/>
          <p:cNvSpPr txBox="1">
            <a:spLocks/>
          </p:cNvSpPr>
          <p:nvPr/>
        </p:nvSpPr>
        <p:spPr>
          <a:xfrm>
            <a:off x="1371600" y="4419600"/>
            <a:ext cx="6400800" cy="838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ar-EG" dirty="0">
                <a:solidFill>
                  <a:schemeClr val="tx1"/>
                </a:solidFill>
              </a:rPr>
              <a:t>أو فى شكل كفاءة الإضافه كالأتى</a:t>
            </a:r>
          </a:p>
          <a:p>
            <a:endParaRPr lang="en-US" dirty="0">
              <a:solidFill>
                <a:schemeClr val="tx1"/>
              </a:solidFill>
            </a:endParaRPr>
          </a:p>
        </p:txBody>
      </p:sp>
      <p:sp>
        <p:nvSpPr>
          <p:cNvPr id="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2620339414"/>
              </p:ext>
            </p:extLst>
          </p:nvPr>
        </p:nvGraphicFramePr>
        <p:xfrm>
          <a:off x="3394868" y="5029200"/>
          <a:ext cx="2278063" cy="1092684"/>
        </p:xfrm>
        <a:graphic>
          <a:graphicData uri="http://schemas.openxmlformats.org/presentationml/2006/ole">
            <mc:AlternateContent xmlns:mc="http://schemas.openxmlformats.org/markup-compatibility/2006">
              <mc:Choice xmlns:v="urn:schemas-microsoft-com:vml" Requires="v">
                <p:oleObj spid="_x0000_s92214" name="Equation" r:id="rId5" imgW="939392" imgH="444307" progId="Equation.3">
                  <p:embed/>
                </p:oleObj>
              </mc:Choice>
              <mc:Fallback>
                <p:oleObj name="Equation" r:id="rId5" imgW="939392" imgH="444307"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94868" y="5029200"/>
                        <a:ext cx="2278063" cy="1092684"/>
                      </a:xfrm>
                      <a:prstGeom prst="rect">
                        <a:avLst/>
                      </a:prstGeom>
                      <a:noFill/>
                    </p:spPr>
                  </p:pic>
                </p:oleObj>
              </mc:Fallback>
            </mc:AlternateContent>
          </a:graphicData>
        </a:graphic>
      </p:graphicFrame>
      <p:sp>
        <p:nvSpPr>
          <p:cNvPr id="10" name="Rectangle 6"/>
          <p:cNvSpPr>
            <a:spLocks noChangeArrowheads="1"/>
          </p:cNvSpPr>
          <p:nvPr/>
        </p:nvSpPr>
        <p:spPr bwMode="auto">
          <a:xfrm>
            <a:off x="0" y="6175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527333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524000" y="1447800"/>
            <a:ext cx="6400800" cy="5029200"/>
          </a:xfrm>
        </p:spPr>
        <p:txBody>
          <a:bodyPr>
            <a:normAutofit/>
          </a:bodyPr>
          <a:lstStyle/>
          <a:p>
            <a:pPr marL="514350" lvl="0" indent="-514350" algn="just" rtl="1">
              <a:lnSpc>
                <a:spcPct val="150000"/>
              </a:lnSpc>
              <a:buFont typeface="+mj-lt"/>
              <a:buAutoNum type="arabicPeriod"/>
            </a:pPr>
            <a:r>
              <a:rPr lang="ar-SA" dirty="0">
                <a:solidFill>
                  <a:schemeClr val="tx1"/>
                </a:solidFill>
              </a:rPr>
              <a:t>كفاءة نقل المياه.</a:t>
            </a:r>
            <a:endParaRPr lang="en-US" dirty="0">
              <a:solidFill>
                <a:schemeClr val="tx1"/>
              </a:solidFill>
            </a:endParaRPr>
          </a:p>
          <a:p>
            <a:pPr marL="514350" lvl="0" indent="-514350" algn="just" rtl="1">
              <a:lnSpc>
                <a:spcPct val="150000"/>
              </a:lnSpc>
              <a:buFont typeface="+mj-lt"/>
              <a:buAutoNum type="arabicPeriod"/>
            </a:pPr>
            <a:r>
              <a:rPr lang="ar-SA" dirty="0">
                <a:solidFill>
                  <a:schemeClr val="tx1"/>
                </a:solidFill>
              </a:rPr>
              <a:t>كفاءة إضافة المياه.</a:t>
            </a:r>
            <a:endParaRPr lang="en-US" dirty="0">
              <a:solidFill>
                <a:schemeClr val="tx1"/>
              </a:solidFill>
            </a:endParaRPr>
          </a:p>
          <a:p>
            <a:pPr marL="514350" lvl="0" indent="-514350" algn="just" rtl="1">
              <a:lnSpc>
                <a:spcPct val="150000"/>
              </a:lnSpc>
              <a:buFont typeface="+mj-lt"/>
              <a:buAutoNum type="arabicPeriod"/>
            </a:pPr>
            <a:r>
              <a:rPr lang="ar-SA" dirty="0">
                <a:solidFill>
                  <a:schemeClr val="tx1"/>
                </a:solidFill>
              </a:rPr>
              <a:t>كفاءة التخزين المائي.</a:t>
            </a:r>
            <a:endParaRPr lang="en-US" dirty="0">
              <a:solidFill>
                <a:schemeClr val="tx1"/>
              </a:solidFill>
            </a:endParaRPr>
          </a:p>
          <a:p>
            <a:pPr marL="514350" lvl="0" indent="-514350" algn="just" rtl="1">
              <a:lnSpc>
                <a:spcPct val="150000"/>
              </a:lnSpc>
              <a:buFont typeface="+mj-lt"/>
              <a:buAutoNum type="arabicPeriod"/>
            </a:pPr>
            <a:r>
              <a:rPr lang="ar-SA" dirty="0">
                <a:solidFill>
                  <a:schemeClr val="tx1"/>
                </a:solidFill>
              </a:rPr>
              <a:t>كفاءة الاستهلاك المائي.</a:t>
            </a:r>
            <a:endParaRPr lang="en-US" dirty="0">
              <a:solidFill>
                <a:schemeClr val="tx1"/>
              </a:solidFill>
            </a:endParaRPr>
          </a:p>
          <a:p>
            <a:pPr marL="514350" lvl="0" indent="-514350" algn="just" rtl="1">
              <a:lnSpc>
                <a:spcPct val="150000"/>
              </a:lnSpc>
              <a:buFont typeface="+mj-lt"/>
              <a:buAutoNum type="arabicPeriod"/>
            </a:pPr>
            <a:r>
              <a:rPr lang="ar-SA" dirty="0">
                <a:solidFill>
                  <a:schemeClr val="tx1"/>
                </a:solidFill>
              </a:rPr>
              <a:t>كفاءة التوزيع.</a:t>
            </a:r>
            <a:endParaRPr lang="en-US" dirty="0">
              <a:solidFill>
                <a:schemeClr val="tx1"/>
              </a:solidFill>
            </a:endParaRPr>
          </a:p>
          <a:p>
            <a:pPr marL="514350" lvl="0" indent="-514350" algn="just" rtl="1">
              <a:lnSpc>
                <a:spcPct val="150000"/>
              </a:lnSpc>
              <a:buFont typeface="+mj-lt"/>
              <a:buAutoNum type="arabicPeriod"/>
            </a:pPr>
            <a:r>
              <a:rPr lang="ar-SA" dirty="0">
                <a:solidFill>
                  <a:schemeClr val="tx1"/>
                </a:solidFill>
              </a:rPr>
              <a:t>كفاءة الري الكلية.</a:t>
            </a:r>
            <a:endParaRPr lang="en-US" dirty="0">
              <a:solidFill>
                <a:schemeClr val="tx1"/>
              </a:solidFill>
            </a:endParaRPr>
          </a:p>
        </p:txBody>
      </p:sp>
      <p:sp>
        <p:nvSpPr>
          <p:cNvPr id="2" name="Rectangle 1"/>
          <p:cNvSpPr/>
          <p:nvPr/>
        </p:nvSpPr>
        <p:spPr>
          <a:xfrm>
            <a:off x="3581400" y="762000"/>
            <a:ext cx="4814888" cy="584775"/>
          </a:xfrm>
          <a:prstGeom prst="rect">
            <a:avLst/>
          </a:prstGeom>
        </p:spPr>
        <p:txBody>
          <a:bodyPr wrap="square">
            <a:spAutoFit/>
          </a:bodyPr>
          <a:lstStyle/>
          <a:p>
            <a:pPr lvl="0" algn="ctr" rtl="1">
              <a:spcBef>
                <a:spcPct val="20000"/>
              </a:spcBef>
            </a:pPr>
            <a:r>
              <a:rPr lang="ar-SA" sz="3200" b="1" dirty="0">
                <a:solidFill>
                  <a:prstClr val="black"/>
                </a:solidFill>
              </a:rPr>
              <a:t>أنواع كفاءات الري المختلفة:</a:t>
            </a:r>
            <a:endParaRPr lang="en-US" sz="3200" dirty="0">
              <a:solidFill>
                <a:prstClr val="black"/>
              </a:solidFill>
            </a:endParaRPr>
          </a:p>
        </p:txBody>
      </p:sp>
    </p:spTree>
    <p:extLst>
      <p:ext uri="{BB962C8B-B14F-4D97-AF65-F5344CB8AC3E}">
        <p14:creationId xmlns:p14="http://schemas.microsoft.com/office/powerpoint/2010/main" val="1527333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762000" y="1676400"/>
            <a:ext cx="7772400" cy="1752600"/>
          </a:xfrm>
        </p:spPr>
        <p:txBody>
          <a:bodyPr>
            <a:noAutofit/>
          </a:bodyPr>
          <a:lstStyle/>
          <a:p>
            <a:pPr marL="457200" indent="-457200" algn="just" rtl="1">
              <a:buFont typeface="Arial" pitchFamily="34" charset="0"/>
              <a:buChar char="•"/>
            </a:pPr>
            <a:r>
              <a:rPr lang="ar-SA" dirty="0">
                <a:solidFill>
                  <a:schemeClr val="tx1"/>
                </a:solidFill>
              </a:rPr>
              <a:t>هي النسبة بين كمية المياه الداخلة للحقل إلى كمية المياه الخارجة من مصدر الري والذي ينقل خلال شبكة ري معينة. </a:t>
            </a:r>
            <a:endParaRPr lang="ar-EG" dirty="0">
              <a:solidFill>
                <a:schemeClr val="tx1"/>
              </a:solidFill>
            </a:endParaRPr>
          </a:p>
          <a:p>
            <a:pPr marL="457200" indent="-457200" algn="just" rtl="1">
              <a:buFont typeface="Arial" pitchFamily="34" charset="0"/>
              <a:buChar char="•"/>
            </a:pPr>
            <a:r>
              <a:rPr lang="ar-SA" dirty="0">
                <a:solidFill>
                  <a:schemeClr val="tx1"/>
                </a:solidFill>
              </a:rPr>
              <a:t>تستخدم لحساب المقننات المائية عند تصميم شبكات الري للعمل على تقليل فواقد المياه نتيجة مرورها في المجاري المائية المختلفة خصوصا المجاري المائية المكشوفة</a:t>
            </a:r>
            <a:endParaRPr lang="en-US" dirty="0">
              <a:solidFill>
                <a:schemeClr val="tx1"/>
              </a:solidFill>
            </a:endParaRPr>
          </a:p>
        </p:txBody>
      </p:sp>
      <p:sp>
        <p:nvSpPr>
          <p:cNvPr id="2" name="Rectangle 1"/>
          <p:cNvSpPr/>
          <p:nvPr/>
        </p:nvSpPr>
        <p:spPr>
          <a:xfrm>
            <a:off x="228600" y="939225"/>
            <a:ext cx="8229600" cy="584775"/>
          </a:xfrm>
          <a:prstGeom prst="rect">
            <a:avLst/>
          </a:prstGeom>
        </p:spPr>
        <p:txBody>
          <a:bodyPr wrap="square">
            <a:spAutoFit/>
          </a:bodyPr>
          <a:lstStyle/>
          <a:p>
            <a:pPr algn="r" rtl="1"/>
            <a:r>
              <a:rPr lang="ar-SA" sz="3200" b="1" dirty="0"/>
              <a:t>1. كفاءة نقل المياه   </a:t>
            </a:r>
            <a:r>
              <a:rPr lang="en-US" sz="3200" dirty="0"/>
              <a:t>Water Conveyance Efficiency</a:t>
            </a:r>
            <a:r>
              <a:rPr lang="ar-SA" sz="3200" b="1" dirty="0"/>
              <a:t> </a:t>
            </a:r>
            <a:endParaRPr lang="en-US" sz="3200" dirty="0"/>
          </a:p>
        </p:txBody>
      </p:sp>
    </p:spTree>
    <p:extLst>
      <p:ext uri="{BB962C8B-B14F-4D97-AF65-F5344CB8AC3E}">
        <p14:creationId xmlns:p14="http://schemas.microsoft.com/office/powerpoint/2010/main" val="1527333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371600" y="3657600"/>
            <a:ext cx="6705600" cy="1752600"/>
          </a:xfrm>
        </p:spPr>
        <p:txBody>
          <a:bodyPr>
            <a:normAutofit/>
          </a:bodyPr>
          <a:lstStyle/>
          <a:p>
            <a:pPr algn="r" rtl="1"/>
            <a:r>
              <a:rPr lang="en-US" dirty="0" err="1">
                <a:solidFill>
                  <a:schemeClr val="tx1"/>
                </a:solidFill>
              </a:rPr>
              <a:t>E</a:t>
            </a:r>
            <a:r>
              <a:rPr lang="en-US" baseline="-25000" dirty="0" err="1">
                <a:solidFill>
                  <a:schemeClr val="tx1"/>
                </a:solidFill>
              </a:rPr>
              <a:t>c</a:t>
            </a:r>
            <a:r>
              <a:rPr lang="ar-SA" dirty="0">
                <a:solidFill>
                  <a:schemeClr val="tx1"/>
                </a:solidFill>
              </a:rPr>
              <a:t> = كفاءة نقل المياه.</a:t>
            </a:r>
            <a:endParaRPr lang="en-US" dirty="0">
              <a:solidFill>
                <a:schemeClr val="tx1"/>
              </a:solidFill>
            </a:endParaRPr>
          </a:p>
          <a:p>
            <a:pPr algn="r" rtl="1"/>
            <a:r>
              <a:rPr lang="en-US" dirty="0">
                <a:solidFill>
                  <a:schemeClr val="tx1"/>
                </a:solidFill>
              </a:rPr>
              <a:t>D</a:t>
            </a:r>
            <a:r>
              <a:rPr lang="en-US" baseline="-25000" dirty="0">
                <a:solidFill>
                  <a:schemeClr val="tx1"/>
                </a:solidFill>
              </a:rPr>
              <a:t>g</a:t>
            </a:r>
            <a:r>
              <a:rPr lang="ar-SA" dirty="0">
                <a:solidFill>
                  <a:schemeClr val="tx1"/>
                </a:solidFill>
              </a:rPr>
              <a:t> = عمق الماء المضاف إلى الحقل.</a:t>
            </a:r>
            <a:endParaRPr lang="en-US" dirty="0">
              <a:solidFill>
                <a:schemeClr val="tx1"/>
              </a:solidFill>
            </a:endParaRPr>
          </a:p>
          <a:p>
            <a:pPr algn="r" rtl="1"/>
            <a:r>
              <a:rPr lang="en-US" dirty="0" err="1">
                <a:solidFill>
                  <a:schemeClr val="tx1"/>
                </a:solidFill>
              </a:rPr>
              <a:t>D</a:t>
            </a:r>
            <a:r>
              <a:rPr lang="en-US" baseline="-25000" dirty="0" err="1">
                <a:solidFill>
                  <a:schemeClr val="tx1"/>
                </a:solidFill>
              </a:rPr>
              <a:t>r</a:t>
            </a:r>
            <a:r>
              <a:rPr lang="ar-SA" dirty="0">
                <a:solidFill>
                  <a:schemeClr val="tx1"/>
                </a:solidFill>
              </a:rPr>
              <a:t> = عمق الماء الخارج من المصدر إلى الحقل.</a:t>
            </a:r>
            <a:endParaRPr lang="en-US" dirty="0">
              <a:solidFill>
                <a:schemeClr val="tx1"/>
              </a:solidFill>
            </a:endParaRPr>
          </a:p>
          <a:p>
            <a:pPr algn="r"/>
            <a:endParaRPr lang="en-US" dirty="0">
              <a:solidFill>
                <a:schemeClr val="tx1"/>
              </a:solidFill>
            </a:endParaRPr>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 name="Object 2"/>
          <p:cNvGraphicFramePr>
            <a:graphicFrameLocks noChangeAspect="1"/>
          </p:cNvGraphicFramePr>
          <p:nvPr>
            <p:extLst>
              <p:ext uri="{D42A27DB-BD31-4B8C-83A1-F6EECF244321}">
                <p14:modId xmlns:p14="http://schemas.microsoft.com/office/powerpoint/2010/main" val="1589179780"/>
              </p:ext>
            </p:extLst>
          </p:nvPr>
        </p:nvGraphicFramePr>
        <p:xfrm>
          <a:off x="3505200" y="1447800"/>
          <a:ext cx="2977164" cy="1447800"/>
        </p:xfrm>
        <a:graphic>
          <a:graphicData uri="http://schemas.openxmlformats.org/presentationml/2006/ole">
            <mc:AlternateContent xmlns:mc="http://schemas.openxmlformats.org/markup-compatibility/2006">
              <mc:Choice xmlns:v="urn:schemas-microsoft-com:vml" Requires="v">
                <p:oleObj spid="_x0000_s89115" name="Equation" r:id="rId3" imgW="939800" imgH="457200" progId="Equation.3">
                  <p:embed/>
                </p:oleObj>
              </mc:Choice>
              <mc:Fallback>
                <p:oleObj name="Equation" r:id="rId3" imgW="939800" imgH="4572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5200" y="1447800"/>
                        <a:ext cx="2977164" cy="1447800"/>
                      </a:xfrm>
                      <a:prstGeom prst="rect">
                        <a:avLst/>
                      </a:prstGeom>
                      <a:noFill/>
                    </p:spPr>
                  </p:pic>
                </p:oleObj>
              </mc:Fallback>
            </mc:AlternateContent>
          </a:graphicData>
        </a:graphic>
      </p:graphicFrame>
      <p:sp>
        <p:nvSpPr>
          <p:cNvPr id="4" name="Rectangle 3"/>
          <p:cNvSpPr>
            <a:spLocks noChangeArrowheads="1"/>
          </p:cNvSpPr>
          <p:nvPr/>
        </p:nvSpPr>
        <p:spPr bwMode="auto">
          <a:xfrm>
            <a:off x="0" y="563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527333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85800"/>
            <a:ext cx="7772400" cy="3046988"/>
          </a:xfrm>
          <a:prstGeom prst="rect">
            <a:avLst/>
          </a:prstGeom>
        </p:spPr>
        <p:txBody>
          <a:bodyPr wrap="square">
            <a:spAutoFit/>
          </a:bodyPr>
          <a:lstStyle/>
          <a:p>
            <a:pPr algn="just" rtl="1"/>
            <a:r>
              <a:rPr lang="ar-SA" sz="3200" b="1" dirty="0"/>
              <a:t>مثال:</a:t>
            </a:r>
            <a:endParaRPr lang="en-US" sz="3200" dirty="0"/>
          </a:p>
          <a:p>
            <a:pPr algn="just" rtl="1"/>
            <a:r>
              <a:rPr lang="ar-SA" sz="3200" dirty="0"/>
              <a:t>إذا كان تصرف المياه من المصدر وهو قناة مائية مكشوفة 120 لتر/</a:t>
            </a:r>
            <a:r>
              <a:rPr lang="ar-EG" sz="3200" dirty="0"/>
              <a:t> </a:t>
            </a:r>
            <a:r>
              <a:rPr lang="ar-SA" sz="3200" dirty="0"/>
              <a:t>ث وكان التصرف الذي يصل ويضاف إلى الحقل 80 لتر/ث. أحسب كفاءة نقل المياه.</a:t>
            </a:r>
            <a:endParaRPr lang="ar-EG" sz="3200" dirty="0"/>
          </a:p>
          <a:p>
            <a:pPr algn="just" rtl="1"/>
            <a:endParaRPr lang="ar-EG" sz="3200" dirty="0"/>
          </a:p>
          <a:p>
            <a:pPr algn="just" rtl="1"/>
            <a:r>
              <a:rPr lang="ar-EG" sz="3200" dirty="0"/>
              <a:t>الحل</a:t>
            </a:r>
            <a:endParaRPr lang="en-US" sz="3200" dirty="0"/>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1127816838"/>
              </p:ext>
            </p:extLst>
          </p:nvPr>
        </p:nvGraphicFramePr>
        <p:xfrm>
          <a:off x="1066800" y="3200400"/>
          <a:ext cx="5655397" cy="1143000"/>
        </p:xfrm>
        <a:graphic>
          <a:graphicData uri="http://schemas.openxmlformats.org/presentationml/2006/ole">
            <mc:AlternateContent xmlns:mc="http://schemas.openxmlformats.org/markup-compatibility/2006">
              <mc:Choice xmlns:v="urn:schemas-microsoft-com:vml" Requires="v">
                <p:oleObj spid="_x0000_s88091" name="Equation" r:id="rId3" imgW="2260600" imgH="457200" progId="Equation.3">
                  <p:embed/>
                </p:oleObj>
              </mc:Choice>
              <mc:Fallback>
                <p:oleObj name="Equation" r:id="rId3" imgW="2260600" imgH="4572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3200400"/>
                        <a:ext cx="5655397" cy="1143000"/>
                      </a:xfrm>
                      <a:prstGeom prst="rect">
                        <a:avLst/>
                      </a:prstGeom>
                      <a:noFill/>
                    </p:spPr>
                  </p:pic>
                </p:oleObj>
              </mc:Fallback>
            </mc:AlternateContent>
          </a:graphicData>
        </a:graphic>
      </p:graphicFrame>
      <p:sp>
        <p:nvSpPr>
          <p:cNvPr id="7" name="Rectangle 6"/>
          <p:cNvSpPr/>
          <p:nvPr/>
        </p:nvSpPr>
        <p:spPr>
          <a:xfrm>
            <a:off x="685800" y="4584918"/>
            <a:ext cx="7772400" cy="1815882"/>
          </a:xfrm>
          <a:prstGeom prst="rect">
            <a:avLst/>
          </a:prstGeom>
        </p:spPr>
        <p:txBody>
          <a:bodyPr wrap="square">
            <a:spAutoFit/>
          </a:bodyPr>
          <a:lstStyle/>
          <a:p>
            <a:pPr algn="just" rtl="1"/>
            <a:r>
              <a:rPr lang="ar-SA" sz="2800" dirty="0"/>
              <a:t>وهذا يعني أن 33.3% من كمية المياه المنقولة من القناة الرئيسية فقدت بواسطة البخر أو التسرب من قاع وجوانب قنوات النقل، ولرفع هذه الكفاءة يجب منع التسرب بتبطين القنوات أو منع البخر بنقل المياه عبر أنابيب.</a:t>
            </a:r>
            <a:endParaRPr lang="en-US" sz="2800" dirty="0"/>
          </a:p>
        </p:txBody>
      </p:sp>
    </p:spTree>
    <p:extLst>
      <p:ext uri="{BB962C8B-B14F-4D97-AF65-F5344CB8AC3E}">
        <p14:creationId xmlns:p14="http://schemas.microsoft.com/office/powerpoint/2010/main" val="15273338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3016</TotalTime>
  <Words>1363</Words>
  <Application>Microsoft Office PowerPoint</Application>
  <PresentationFormat>On-screen Show (4:3)</PresentationFormat>
  <Paragraphs>140</Paragraphs>
  <Slides>27</Slides>
  <Notes>4</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Simplified Arabic</vt:lpstr>
      <vt:lpstr>Times New Roman</vt:lpstr>
      <vt:lpstr>Office Theme</vt:lpstr>
      <vt:lpstr>Custom Design</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Harby</dc:creator>
  <cp:lastModifiedBy>HARBY MOSTAFA</cp:lastModifiedBy>
  <cp:revision>266</cp:revision>
  <dcterms:created xsi:type="dcterms:W3CDTF">2011-03-05T19:46:28Z</dcterms:created>
  <dcterms:modified xsi:type="dcterms:W3CDTF">2020-03-21T13:36:37Z</dcterms:modified>
</cp:coreProperties>
</file>